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256" r:id="rId2"/>
    <p:sldId id="258" r:id="rId3"/>
    <p:sldId id="257" r:id="rId4"/>
    <p:sldId id="276" r:id="rId5"/>
    <p:sldId id="273" r:id="rId6"/>
    <p:sldId id="275" r:id="rId7"/>
    <p:sldId id="277" r:id="rId8"/>
    <p:sldId id="279" r:id="rId9"/>
    <p:sldId id="259" r:id="rId10"/>
    <p:sldId id="278" r:id="rId11"/>
    <p:sldId id="280" r:id="rId12"/>
    <p:sldId id="263" r:id="rId13"/>
    <p:sldId id="264" r:id="rId14"/>
    <p:sldId id="265" r:id="rId15"/>
    <p:sldId id="260" r:id="rId16"/>
    <p:sldId id="266" r:id="rId17"/>
    <p:sldId id="268" r:id="rId18"/>
    <p:sldId id="269" r:id="rId19"/>
    <p:sldId id="270" r:id="rId20"/>
    <p:sldId id="271" r:id="rId21"/>
    <p:sldId id="294" r:id="rId22"/>
    <p:sldId id="299" r:id="rId23"/>
    <p:sldId id="295" r:id="rId24"/>
    <p:sldId id="300" r:id="rId25"/>
    <p:sldId id="296" r:id="rId26"/>
    <p:sldId id="301" r:id="rId27"/>
    <p:sldId id="297" r:id="rId28"/>
    <p:sldId id="298" r:id="rId29"/>
    <p:sldId id="303" r:id="rId30"/>
    <p:sldId id="272" r:id="rId31"/>
    <p:sldId id="304" r:id="rId32"/>
    <p:sldId id="293" r:id="rId33"/>
    <p:sldId id="283" r:id="rId34"/>
    <p:sldId id="281" r:id="rId35"/>
    <p:sldId id="282" r:id="rId36"/>
    <p:sldId id="285" r:id="rId37"/>
    <p:sldId id="286" r:id="rId38"/>
    <p:sldId id="287" r:id="rId39"/>
    <p:sldId id="288" r:id="rId40"/>
    <p:sldId id="291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528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6538AB-2E7B-4385-BCDD-A9706B74BA4C}" type="datetimeFigureOut">
              <a:rPr lang="en-US" smtClean="0"/>
              <a:t>13-Nov-13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1C11D1-CCC2-4E04-9507-2552C133EDE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Explain</a:t>
            </a:r>
            <a:r>
              <a:rPr lang="en-US" baseline="0" dirty="0" smtClean="0"/>
              <a:t> the CFL first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1C11D1-CCC2-4E04-9507-2552C133EDED}" type="slidenum">
              <a:rPr lang="en-US" smtClean="0"/>
              <a:t>36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102B0-8813-48E2-9E77-9315D22484D4}" type="datetimeFigureOut">
              <a:rPr lang="en-US" smtClean="0"/>
              <a:pPr/>
              <a:t>13-Nov-13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8E4C4-1FC8-4074-92DF-353515E623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102B0-8813-48E2-9E77-9315D22484D4}" type="datetimeFigureOut">
              <a:rPr lang="en-US" smtClean="0"/>
              <a:pPr/>
              <a:t>13-Nov-13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8E4C4-1FC8-4074-92DF-353515E623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102B0-8813-48E2-9E77-9315D22484D4}" type="datetimeFigureOut">
              <a:rPr lang="en-US" smtClean="0"/>
              <a:pPr/>
              <a:t>13-Nov-13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8E4C4-1FC8-4074-92DF-353515E623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102B0-8813-48E2-9E77-9315D22484D4}" type="datetimeFigureOut">
              <a:rPr lang="en-US" smtClean="0"/>
              <a:pPr/>
              <a:t>13-Nov-13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8E4C4-1FC8-4074-92DF-353515E623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102B0-8813-48E2-9E77-9315D22484D4}" type="datetimeFigureOut">
              <a:rPr lang="en-US" smtClean="0"/>
              <a:pPr/>
              <a:t>13-Nov-13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8E4C4-1FC8-4074-92DF-353515E623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102B0-8813-48E2-9E77-9315D22484D4}" type="datetimeFigureOut">
              <a:rPr lang="en-US" smtClean="0"/>
              <a:pPr/>
              <a:t>13-Nov-13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8E4C4-1FC8-4074-92DF-353515E623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102B0-8813-48E2-9E77-9315D22484D4}" type="datetimeFigureOut">
              <a:rPr lang="en-US" smtClean="0"/>
              <a:pPr/>
              <a:t>13-Nov-13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8E4C4-1FC8-4074-92DF-353515E623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102B0-8813-48E2-9E77-9315D22484D4}" type="datetimeFigureOut">
              <a:rPr lang="en-US" smtClean="0"/>
              <a:pPr/>
              <a:t>13-Nov-13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8E4C4-1FC8-4074-92DF-353515E623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102B0-8813-48E2-9E77-9315D22484D4}" type="datetimeFigureOut">
              <a:rPr lang="en-US" smtClean="0"/>
              <a:pPr/>
              <a:t>13-Nov-13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8E4C4-1FC8-4074-92DF-353515E623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102B0-8813-48E2-9E77-9315D22484D4}" type="datetimeFigureOut">
              <a:rPr lang="en-US" smtClean="0"/>
              <a:pPr/>
              <a:t>13-Nov-13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8E4C4-1FC8-4074-92DF-353515E623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102B0-8813-48E2-9E77-9315D22484D4}" type="datetimeFigureOut">
              <a:rPr lang="en-US" smtClean="0"/>
              <a:pPr/>
              <a:t>13-Nov-13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8E4C4-1FC8-4074-92DF-353515E623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102B0-8813-48E2-9E77-9315D22484D4}" type="datetimeFigureOut">
              <a:rPr lang="en-US" smtClean="0"/>
              <a:pPr/>
              <a:t>13-Nov-13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8E4C4-1FC8-4074-92DF-353515E623C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981200"/>
            <a:ext cx="7772400" cy="1470025"/>
          </a:xfrm>
        </p:spPr>
        <p:txBody>
          <a:bodyPr/>
          <a:lstStyle/>
          <a:p>
            <a:r>
              <a:rPr lang="en-US" dirty="0" smtClean="0"/>
              <a:t>CYK Algorithm &amp; CFL reachability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1148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By - 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Lohit Krishnan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Chetas Mahajan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4294967295"/>
          </p:nvPr>
        </p:nvGraphicFramePr>
        <p:xfrm>
          <a:off x="1295400" y="1752600"/>
          <a:ext cx="7467600" cy="48768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B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096000" y="4419600"/>
            <a:ext cx="2667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 -&gt; AB | BC</a:t>
            </a:r>
          </a:p>
          <a:p>
            <a:r>
              <a:rPr lang="en-US" sz="3200" dirty="0" smtClean="0"/>
              <a:t>A -&gt; BA | a</a:t>
            </a:r>
          </a:p>
          <a:p>
            <a:r>
              <a:rPr lang="en-US" sz="3200" dirty="0" smtClean="0"/>
              <a:t>B -&gt; CC | b</a:t>
            </a:r>
          </a:p>
          <a:p>
            <a:r>
              <a:rPr lang="en-US" sz="3200" dirty="0" smtClean="0"/>
              <a:t>C -&gt; AB | a</a:t>
            </a:r>
            <a:endParaRPr lang="en-US" sz="3200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295400" y="990600"/>
          <a:ext cx="7467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b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b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143000" y="685800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	           1	                     </a:t>
            </a:r>
            <a:r>
              <a:rPr lang="en-US" dirty="0" smtClean="0"/>
              <a:t>  2       </a:t>
            </a:r>
            <a:r>
              <a:rPr lang="en-US" dirty="0" smtClean="0"/>
              <a:t>	             </a:t>
            </a:r>
            <a:r>
              <a:rPr lang="en-US" dirty="0" smtClean="0"/>
              <a:t>   </a:t>
            </a:r>
            <a:r>
              <a:rPr lang="en-US" dirty="0" smtClean="0"/>
              <a:t>3	          </a:t>
            </a:r>
            <a:r>
              <a:rPr lang="en-US" dirty="0" smtClean="0"/>
              <a:t>4</a:t>
            </a:r>
            <a:r>
              <a:rPr lang="en-US" dirty="0" smtClean="0"/>
              <a:t>	                  </a:t>
            </a:r>
            <a:r>
              <a:rPr lang="en-US" dirty="0" smtClean="0"/>
              <a:t>  5</a:t>
            </a:r>
            <a:endParaRPr lang="en-US" dirty="0"/>
          </a:p>
        </p:txBody>
      </p:sp>
      <p:graphicFrame>
        <p:nvGraphicFramePr>
          <p:cNvPr id="12" name="Content Placeholder 4"/>
          <p:cNvGraphicFramePr>
            <a:graphicFrameLocks/>
          </p:cNvGraphicFramePr>
          <p:nvPr/>
        </p:nvGraphicFramePr>
        <p:xfrm>
          <a:off x="1300350" y="1740725"/>
          <a:ext cx="7467600" cy="48768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  <a:tableStyleId>{8799B23B-EC83-4686-B30A-512413B5E67A}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975360">
                <a:tc>
                  <a:txBody>
                    <a:bodyPr/>
                    <a:lstStyle/>
                    <a:p>
                      <a:pPr algn="r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4294967295"/>
          </p:nvPr>
        </p:nvGraphicFramePr>
        <p:xfrm>
          <a:off x="1295400" y="1752600"/>
          <a:ext cx="7467600" cy="48768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B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A,S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cxnSp>
        <p:nvCxnSpPr>
          <p:cNvPr id="40" name="Straight Connector 39"/>
          <p:cNvCxnSpPr/>
          <p:nvPr/>
        </p:nvCxnSpPr>
        <p:spPr>
          <a:xfrm rot="5400000">
            <a:off x="2057400" y="2743200"/>
            <a:ext cx="7620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V="1">
            <a:off x="2438400" y="2438400"/>
            <a:ext cx="762000" cy="685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096000" y="4419600"/>
            <a:ext cx="2667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S -&gt;</a:t>
            </a:r>
            <a:r>
              <a:rPr lang="en-US" sz="3200" dirty="0" smtClean="0"/>
              <a:t> AB | </a:t>
            </a:r>
            <a:r>
              <a:rPr lang="en-US" sz="3200" dirty="0" smtClean="0">
                <a:solidFill>
                  <a:srgbClr val="FF0000"/>
                </a:solidFill>
              </a:rPr>
              <a:t>BC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A -&gt; BA</a:t>
            </a:r>
            <a:r>
              <a:rPr lang="en-US" sz="3200" dirty="0" smtClean="0"/>
              <a:t> | a</a:t>
            </a:r>
          </a:p>
          <a:p>
            <a:r>
              <a:rPr lang="en-US" sz="3200" dirty="0" smtClean="0"/>
              <a:t>B -&gt; CC | b</a:t>
            </a:r>
          </a:p>
          <a:p>
            <a:r>
              <a:rPr lang="en-US" sz="3200" dirty="0" smtClean="0"/>
              <a:t>C -&gt; AB | a</a:t>
            </a:r>
            <a:endParaRPr lang="en-US" sz="3200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295400" y="990600"/>
          <a:ext cx="7467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b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b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143000" y="685800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	           1	                     </a:t>
            </a:r>
            <a:r>
              <a:rPr lang="en-US" dirty="0" smtClean="0"/>
              <a:t>  2       </a:t>
            </a:r>
            <a:r>
              <a:rPr lang="en-US" dirty="0" smtClean="0"/>
              <a:t>	             </a:t>
            </a:r>
            <a:r>
              <a:rPr lang="en-US" dirty="0" smtClean="0"/>
              <a:t>   </a:t>
            </a:r>
            <a:r>
              <a:rPr lang="en-US" dirty="0" smtClean="0"/>
              <a:t>3	          </a:t>
            </a:r>
            <a:r>
              <a:rPr lang="en-US" dirty="0" smtClean="0"/>
              <a:t>4</a:t>
            </a:r>
            <a:r>
              <a:rPr lang="en-US" dirty="0" smtClean="0"/>
              <a:t>	                  </a:t>
            </a:r>
            <a:r>
              <a:rPr lang="en-US" dirty="0" smtClean="0"/>
              <a:t>  5</a:t>
            </a:r>
            <a:endParaRPr lang="en-US" dirty="0"/>
          </a:p>
        </p:txBody>
      </p:sp>
      <p:graphicFrame>
        <p:nvGraphicFramePr>
          <p:cNvPr id="13" name="Content Placeholder 4"/>
          <p:cNvGraphicFramePr>
            <a:graphicFrameLocks/>
          </p:cNvGraphicFramePr>
          <p:nvPr/>
        </p:nvGraphicFramePr>
        <p:xfrm>
          <a:off x="1295400" y="1740725"/>
          <a:ext cx="7467600" cy="48768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  <a:tableStyleId>{8799B23B-EC83-4686-B30A-512413B5E67A}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975360">
                <a:tc>
                  <a:txBody>
                    <a:bodyPr/>
                    <a:lstStyle/>
                    <a:p>
                      <a:pPr algn="r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4294967295"/>
          </p:nvPr>
        </p:nvGraphicFramePr>
        <p:xfrm>
          <a:off x="1295400" y="1752600"/>
          <a:ext cx="7467600" cy="48768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B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A,S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cxnSp>
        <p:nvCxnSpPr>
          <p:cNvPr id="13" name="Straight Connector 12"/>
          <p:cNvCxnSpPr/>
          <p:nvPr/>
        </p:nvCxnSpPr>
        <p:spPr>
          <a:xfrm rot="5400000">
            <a:off x="3657600" y="2743200"/>
            <a:ext cx="7620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4038600" y="2438400"/>
            <a:ext cx="762000" cy="685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096000" y="4419600"/>
            <a:ext cx="2667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 -&gt; AB | BC</a:t>
            </a:r>
          </a:p>
          <a:p>
            <a:r>
              <a:rPr lang="en-US" sz="3200" dirty="0" smtClean="0"/>
              <a:t>A -&gt; BA | a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B -&gt; CC</a:t>
            </a:r>
            <a:r>
              <a:rPr lang="en-US" sz="3200" dirty="0" smtClean="0"/>
              <a:t> | b</a:t>
            </a:r>
          </a:p>
          <a:p>
            <a:r>
              <a:rPr lang="en-US" sz="3200" dirty="0" smtClean="0"/>
              <a:t>C -&gt; AB | a</a:t>
            </a:r>
            <a:endParaRPr lang="en-US" sz="3200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295400" y="990600"/>
          <a:ext cx="7467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b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b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143000" y="685800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	           1	                     </a:t>
            </a:r>
            <a:r>
              <a:rPr lang="en-US" dirty="0" smtClean="0"/>
              <a:t>  2       </a:t>
            </a:r>
            <a:r>
              <a:rPr lang="en-US" dirty="0" smtClean="0"/>
              <a:t>	             </a:t>
            </a:r>
            <a:r>
              <a:rPr lang="en-US" dirty="0" smtClean="0"/>
              <a:t>   </a:t>
            </a:r>
            <a:r>
              <a:rPr lang="en-US" dirty="0" smtClean="0"/>
              <a:t>3	          </a:t>
            </a:r>
            <a:r>
              <a:rPr lang="en-US" dirty="0" smtClean="0"/>
              <a:t>4</a:t>
            </a:r>
            <a:r>
              <a:rPr lang="en-US" dirty="0" smtClean="0"/>
              <a:t>	                  </a:t>
            </a:r>
            <a:r>
              <a:rPr lang="en-US" dirty="0" smtClean="0"/>
              <a:t>  5</a:t>
            </a:r>
            <a:endParaRPr lang="en-US" dirty="0"/>
          </a:p>
        </p:txBody>
      </p:sp>
      <p:graphicFrame>
        <p:nvGraphicFramePr>
          <p:cNvPr id="14" name="Content Placeholder 4"/>
          <p:cNvGraphicFramePr>
            <a:graphicFrameLocks/>
          </p:cNvGraphicFramePr>
          <p:nvPr/>
        </p:nvGraphicFramePr>
        <p:xfrm>
          <a:off x="1295400" y="1740725"/>
          <a:ext cx="7467600" cy="48768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  <a:tableStyleId>{8799B23B-EC83-4686-B30A-512413B5E67A}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975360">
                <a:tc>
                  <a:txBody>
                    <a:bodyPr/>
                    <a:lstStyle/>
                    <a:p>
                      <a:pPr algn="r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4294967295"/>
          </p:nvPr>
        </p:nvGraphicFramePr>
        <p:xfrm>
          <a:off x="1295400" y="1752600"/>
          <a:ext cx="7467600" cy="48768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B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A,S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S,C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cxnSp>
        <p:nvCxnSpPr>
          <p:cNvPr id="13" name="Straight Connector 12"/>
          <p:cNvCxnSpPr/>
          <p:nvPr/>
        </p:nvCxnSpPr>
        <p:spPr>
          <a:xfrm rot="5400000">
            <a:off x="5181600" y="2667000"/>
            <a:ext cx="7620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5562600" y="2362200"/>
            <a:ext cx="762000" cy="685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096000" y="4419600"/>
            <a:ext cx="2667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S -&gt; AB </a:t>
            </a:r>
            <a:r>
              <a:rPr lang="en-US" sz="3200" dirty="0" smtClean="0"/>
              <a:t>| BC</a:t>
            </a:r>
          </a:p>
          <a:p>
            <a:r>
              <a:rPr lang="en-US" sz="3200" dirty="0" smtClean="0"/>
              <a:t>A -&gt; BA | a</a:t>
            </a:r>
          </a:p>
          <a:p>
            <a:r>
              <a:rPr lang="en-US" sz="3200" dirty="0" smtClean="0"/>
              <a:t>B -&gt; CC | b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C -&gt; AB </a:t>
            </a:r>
            <a:r>
              <a:rPr lang="en-US" sz="3200" dirty="0" smtClean="0"/>
              <a:t>| a</a:t>
            </a:r>
            <a:endParaRPr lang="en-US" sz="3200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295400" y="990600"/>
          <a:ext cx="7467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b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b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143000" y="685800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	           1	                     </a:t>
            </a:r>
            <a:r>
              <a:rPr lang="en-US" dirty="0" smtClean="0"/>
              <a:t>  2       </a:t>
            </a:r>
            <a:r>
              <a:rPr lang="en-US" dirty="0" smtClean="0"/>
              <a:t>	             </a:t>
            </a:r>
            <a:r>
              <a:rPr lang="en-US" dirty="0" smtClean="0"/>
              <a:t>   </a:t>
            </a:r>
            <a:r>
              <a:rPr lang="en-US" dirty="0" smtClean="0"/>
              <a:t>3	          </a:t>
            </a:r>
            <a:r>
              <a:rPr lang="en-US" dirty="0" smtClean="0"/>
              <a:t>4</a:t>
            </a:r>
            <a:r>
              <a:rPr lang="en-US" dirty="0" smtClean="0"/>
              <a:t>	                  </a:t>
            </a:r>
            <a:r>
              <a:rPr lang="en-US" dirty="0" smtClean="0"/>
              <a:t>  5</a:t>
            </a:r>
            <a:endParaRPr lang="en-US" dirty="0"/>
          </a:p>
        </p:txBody>
      </p:sp>
      <p:graphicFrame>
        <p:nvGraphicFramePr>
          <p:cNvPr id="15" name="Content Placeholder 4"/>
          <p:cNvGraphicFramePr>
            <a:graphicFrameLocks/>
          </p:cNvGraphicFramePr>
          <p:nvPr/>
        </p:nvGraphicFramePr>
        <p:xfrm>
          <a:off x="1295400" y="1740725"/>
          <a:ext cx="7467600" cy="48768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  <a:tableStyleId>{8799B23B-EC83-4686-B30A-512413B5E67A}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975360">
                <a:tc>
                  <a:txBody>
                    <a:bodyPr/>
                    <a:lstStyle/>
                    <a:p>
                      <a:pPr algn="r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4294967295"/>
          </p:nvPr>
        </p:nvGraphicFramePr>
        <p:xfrm>
          <a:off x="1295400" y="1752600"/>
          <a:ext cx="7467600" cy="48768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B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A,S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S,C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A,S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cxnSp>
        <p:nvCxnSpPr>
          <p:cNvPr id="13" name="Straight Connector 12"/>
          <p:cNvCxnSpPr/>
          <p:nvPr/>
        </p:nvCxnSpPr>
        <p:spPr>
          <a:xfrm rot="5400000">
            <a:off x="6553200" y="2743200"/>
            <a:ext cx="7620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6934200" y="2438400"/>
            <a:ext cx="762000" cy="685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096000" y="4419600"/>
            <a:ext cx="2667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S -&gt;</a:t>
            </a:r>
            <a:r>
              <a:rPr lang="en-US" sz="3200" dirty="0" smtClean="0"/>
              <a:t> AB | </a:t>
            </a:r>
            <a:r>
              <a:rPr lang="en-US" sz="3200" dirty="0" smtClean="0">
                <a:solidFill>
                  <a:srgbClr val="FF0000"/>
                </a:solidFill>
              </a:rPr>
              <a:t>BC</a:t>
            </a:r>
            <a:endParaRPr lang="en-US" sz="3200" dirty="0" smtClean="0"/>
          </a:p>
          <a:p>
            <a:r>
              <a:rPr lang="en-US" sz="3200" dirty="0" smtClean="0">
                <a:solidFill>
                  <a:srgbClr val="FF0000"/>
                </a:solidFill>
              </a:rPr>
              <a:t>A -&gt; BA </a:t>
            </a:r>
            <a:r>
              <a:rPr lang="en-US" sz="3200" dirty="0" smtClean="0"/>
              <a:t>| a</a:t>
            </a:r>
          </a:p>
          <a:p>
            <a:r>
              <a:rPr lang="en-US" sz="3200" dirty="0" smtClean="0"/>
              <a:t>B -&gt; CC | b</a:t>
            </a:r>
          </a:p>
          <a:p>
            <a:r>
              <a:rPr lang="en-US" sz="3200" dirty="0" smtClean="0"/>
              <a:t>C -&gt; AB | a</a:t>
            </a:r>
            <a:endParaRPr lang="en-US" sz="3200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295400" y="990600"/>
          <a:ext cx="7467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b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b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143000" y="685800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	           1	                     </a:t>
            </a:r>
            <a:r>
              <a:rPr lang="en-US" dirty="0" smtClean="0"/>
              <a:t>  2       </a:t>
            </a:r>
            <a:r>
              <a:rPr lang="en-US" dirty="0" smtClean="0"/>
              <a:t>	             </a:t>
            </a:r>
            <a:r>
              <a:rPr lang="en-US" dirty="0" smtClean="0"/>
              <a:t>   </a:t>
            </a:r>
            <a:r>
              <a:rPr lang="en-US" dirty="0" smtClean="0"/>
              <a:t>3	          </a:t>
            </a:r>
            <a:r>
              <a:rPr lang="en-US" dirty="0" smtClean="0"/>
              <a:t>4</a:t>
            </a:r>
            <a:r>
              <a:rPr lang="en-US" dirty="0" smtClean="0"/>
              <a:t>	                  </a:t>
            </a:r>
            <a:r>
              <a:rPr lang="en-US" dirty="0" smtClean="0"/>
              <a:t>  5</a:t>
            </a:r>
            <a:endParaRPr lang="en-US" dirty="0"/>
          </a:p>
        </p:txBody>
      </p:sp>
      <p:graphicFrame>
        <p:nvGraphicFramePr>
          <p:cNvPr id="15" name="Content Placeholder 4"/>
          <p:cNvGraphicFramePr>
            <a:graphicFrameLocks/>
          </p:cNvGraphicFramePr>
          <p:nvPr/>
        </p:nvGraphicFramePr>
        <p:xfrm>
          <a:off x="1295400" y="1740725"/>
          <a:ext cx="7467600" cy="48768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  <a:tableStyleId>{8799B23B-EC83-4686-B30A-512413B5E67A}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975360">
                <a:tc>
                  <a:txBody>
                    <a:bodyPr/>
                    <a:lstStyle/>
                    <a:p>
                      <a:pPr algn="r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4294967295"/>
          </p:nvPr>
        </p:nvGraphicFramePr>
        <p:xfrm>
          <a:off x="1295400" y="1752600"/>
          <a:ext cx="7467600" cy="48768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B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A,S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S,C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A,S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cxnSp>
        <p:nvCxnSpPr>
          <p:cNvPr id="59" name="Straight Arrow Connector 58"/>
          <p:cNvCxnSpPr/>
          <p:nvPr/>
        </p:nvCxnSpPr>
        <p:spPr>
          <a:xfrm rot="5400000" flipH="1" flipV="1">
            <a:off x="2590718" y="2362118"/>
            <a:ext cx="1828800" cy="22861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V="1">
            <a:off x="2590800" y="3352800"/>
            <a:ext cx="609600" cy="533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rot="5400000" flipH="1" flipV="1">
            <a:off x="1866106" y="3162300"/>
            <a:ext cx="1448594" cy="7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rot="5400000" flipH="1" flipV="1">
            <a:off x="1866106" y="3924300"/>
            <a:ext cx="991394" cy="7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096000" y="4419600"/>
            <a:ext cx="2667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 -&gt; AB | BC</a:t>
            </a:r>
          </a:p>
          <a:p>
            <a:r>
              <a:rPr lang="en-US" sz="3200" dirty="0" smtClean="0"/>
              <a:t>A -&gt; BA | a</a:t>
            </a:r>
          </a:p>
          <a:p>
            <a:r>
              <a:rPr lang="en-US" sz="3200" dirty="0" smtClean="0"/>
              <a:t>B -&gt; CC | b</a:t>
            </a:r>
          </a:p>
          <a:p>
            <a:r>
              <a:rPr lang="en-US" sz="3200" dirty="0" smtClean="0"/>
              <a:t>C -&gt; AB | a</a:t>
            </a:r>
            <a:endParaRPr lang="en-US" sz="3200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1295400" y="990600"/>
          <a:ext cx="7467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b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b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143000" y="685800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	           1	                     </a:t>
            </a:r>
            <a:r>
              <a:rPr lang="en-US" dirty="0" smtClean="0"/>
              <a:t>  2       </a:t>
            </a:r>
            <a:r>
              <a:rPr lang="en-US" dirty="0" smtClean="0"/>
              <a:t>	             </a:t>
            </a:r>
            <a:r>
              <a:rPr lang="en-US" dirty="0" smtClean="0"/>
              <a:t>   </a:t>
            </a:r>
            <a:r>
              <a:rPr lang="en-US" dirty="0" smtClean="0"/>
              <a:t>3	          </a:t>
            </a:r>
            <a:r>
              <a:rPr lang="en-US" dirty="0" smtClean="0"/>
              <a:t>4</a:t>
            </a:r>
            <a:r>
              <a:rPr lang="en-US" dirty="0" smtClean="0"/>
              <a:t>	                  </a:t>
            </a:r>
            <a:r>
              <a:rPr lang="en-US" dirty="0" smtClean="0"/>
              <a:t>  5</a:t>
            </a:r>
            <a:endParaRPr lang="en-US" dirty="0"/>
          </a:p>
        </p:txBody>
      </p:sp>
      <p:graphicFrame>
        <p:nvGraphicFramePr>
          <p:cNvPr id="16" name="Content Placeholder 4"/>
          <p:cNvGraphicFramePr>
            <a:graphicFrameLocks/>
          </p:cNvGraphicFramePr>
          <p:nvPr/>
        </p:nvGraphicFramePr>
        <p:xfrm>
          <a:off x="1295400" y="1740725"/>
          <a:ext cx="7467600" cy="48768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  <a:tableStyleId>{8799B23B-EC83-4686-B30A-512413B5E67A}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975360">
                <a:tc>
                  <a:txBody>
                    <a:bodyPr/>
                    <a:lstStyle/>
                    <a:p>
                      <a:pPr algn="r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4294967295"/>
          </p:nvPr>
        </p:nvGraphicFramePr>
        <p:xfrm>
          <a:off x="1295400" y="1752600"/>
          <a:ext cx="7467600" cy="48768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B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A,S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S,C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A,S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cxnSp>
        <p:nvCxnSpPr>
          <p:cNvPr id="18" name="Straight Arrow Connector 17"/>
          <p:cNvCxnSpPr/>
          <p:nvPr/>
        </p:nvCxnSpPr>
        <p:spPr>
          <a:xfrm flipV="1">
            <a:off x="3886200" y="2438400"/>
            <a:ext cx="2362200" cy="19050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4114800" y="3429000"/>
            <a:ext cx="609600" cy="533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 flipH="1" flipV="1">
            <a:off x="3390106" y="3238500"/>
            <a:ext cx="1448594" cy="7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 flipH="1" flipV="1">
            <a:off x="3428288" y="3886282"/>
            <a:ext cx="915194" cy="63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096000" y="4419600"/>
            <a:ext cx="2667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 -&gt; AB | BC</a:t>
            </a:r>
          </a:p>
          <a:p>
            <a:r>
              <a:rPr lang="en-US" sz="3200" dirty="0" smtClean="0"/>
              <a:t>A -&gt; BA | a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B -&gt; CC </a:t>
            </a:r>
            <a:r>
              <a:rPr lang="en-US" sz="3200" dirty="0" smtClean="0"/>
              <a:t>| b</a:t>
            </a:r>
          </a:p>
          <a:p>
            <a:r>
              <a:rPr lang="en-US" sz="3200" dirty="0" smtClean="0"/>
              <a:t>C -&gt; AB | a</a:t>
            </a:r>
            <a:endParaRPr lang="en-US" sz="3200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1295400" y="990600"/>
          <a:ext cx="7467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b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b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143000" y="685800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	           1	                     </a:t>
            </a:r>
            <a:r>
              <a:rPr lang="en-US" dirty="0" smtClean="0"/>
              <a:t>  2       </a:t>
            </a:r>
            <a:r>
              <a:rPr lang="en-US" dirty="0" smtClean="0"/>
              <a:t>	             </a:t>
            </a:r>
            <a:r>
              <a:rPr lang="en-US" dirty="0" smtClean="0"/>
              <a:t>   </a:t>
            </a:r>
            <a:r>
              <a:rPr lang="en-US" dirty="0" smtClean="0"/>
              <a:t>3	          </a:t>
            </a:r>
            <a:r>
              <a:rPr lang="en-US" dirty="0" smtClean="0"/>
              <a:t>4</a:t>
            </a:r>
            <a:r>
              <a:rPr lang="en-US" dirty="0" smtClean="0"/>
              <a:t>	                  </a:t>
            </a:r>
            <a:r>
              <a:rPr lang="en-US" dirty="0" smtClean="0"/>
              <a:t>  5</a:t>
            </a:r>
            <a:endParaRPr lang="en-US" dirty="0"/>
          </a:p>
        </p:txBody>
      </p:sp>
      <p:graphicFrame>
        <p:nvGraphicFramePr>
          <p:cNvPr id="16" name="Content Placeholder 4"/>
          <p:cNvGraphicFramePr>
            <a:graphicFrameLocks/>
          </p:cNvGraphicFramePr>
          <p:nvPr/>
        </p:nvGraphicFramePr>
        <p:xfrm>
          <a:off x="1295400" y="1740725"/>
          <a:ext cx="7467600" cy="48768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  <a:tableStyleId>{8799B23B-EC83-4686-B30A-512413B5E67A}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975360">
                <a:tc>
                  <a:txBody>
                    <a:bodyPr/>
                    <a:lstStyle/>
                    <a:p>
                      <a:pPr algn="r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4294967295"/>
          </p:nvPr>
        </p:nvGraphicFramePr>
        <p:xfrm>
          <a:off x="1295400" y="1752600"/>
          <a:ext cx="7467600" cy="48768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B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A,S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S,C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A,S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cxnSp>
        <p:nvCxnSpPr>
          <p:cNvPr id="18" name="Straight Arrow Connector 17"/>
          <p:cNvCxnSpPr/>
          <p:nvPr/>
        </p:nvCxnSpPr>
        <p:spPr>
          <a:xfrm flipV="1">
            <a:off x="5410200" y="2438400"/>
            <a:ext cx="2362200" cy="19050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5562600" y="3429000"/>
            <a:ext cx="609600" cy="533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 flipH="1" flipV="1">
            <a:off x="4837906" y="3238500"/>
            <a:ext cx="1448594" cy="7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 flipH="1" flipV="1">
            <a:off x="4952288" y="3886282"/>
            <a:ext cx="915194" cy="63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096000" y="4419600"/>
            <a:ext cx="2667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 -&gt; AB | BC</a:t>
            </a:r>
          </a:p>
          <a:p>
            <a:r>
              <a:rPr lang="en-US" sz="3200" dirty="0" smtClean="0"/>
              <a:t>A -&gt; BA | a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B -&gt; CC </a:t>
            </a:r>
            <a:r>
              <a:rPr lang="en-US" sz="3200" dirty="0" smtClean="0"/>
              <a:t>| b</a:t>
            </a:r>
          </a:p>
          <a:p>
            <a:r>
              <a:rPr lang="en-US" sz="3200" dirty="0" smtClean="0"/>
              <a:t>C -&gt; AB | a</a:t>
            </a:r>
            <a:endParaRPr lang="en-US" sz="3200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1295400" y="990600"/>
          <a:ext cx="7467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b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b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143000" y="685800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	           1	                     </a:t>
            </a:r>
            <a:r>
              <a:rPr lang="en-US" dirty="0" smtClean="0"/>
              <a:t>  2       </a:t>
            </a:r>
            <a:r>
              <a:rPr lang="en-US" dirty="0" smtClean="0"/>
              <a:t>	             </a:t>
            </a:r>
            <a:r>
              <a:rPr lang="en-US" dirty="0" smtClean="0"/>
              <a:t>   </a:t>
            </a:r>
            <a:r>
              <a:rPr lang="en-US" dirty="0" smtClean="0"/>
              <a:t>3	          </a:t>
            </a:r>
            <a:r>
              <a:rPr lang="en-US" dirty="0" smtClean="0"/>
              <a:t>4</a:t>
            </a:r>
            <a:r>
              <a:rPr lang="en-US" dirty="0" smtClean="0"/>
              <a:t>	                  </a:t>
            </a:r>
            <a:r>
              <a:rPr lang="en-US" dirty="0" smtClean="0"/>
              <a:t>  5</a:t>
            </a:r>
            <a:endParaRPr lang="en-US" dirty="0"/>
          </a:p>
        </p:txBody>
      </p:sp>
      <p:graphicFrame>
        <p:nvGraphicFramePr>
          <p:cNvPr id="16" name="Content Placeholder 4"/>
          <p:cNvGraphicFramePr>
            <a:graphicFrameLocks/>
          </p:cNvGraphicFramePr>
          <p:nvPr/>
        </p:nvGraphicFramePr>
        <p:xfrm>
          <a:off x="1295400" y="1740725"/>
          <a:ext cx="7467600" cy="48768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  <a:tableStyleId>{8799B23B-EC83-4686-B30A-512413B5E67A}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975360">
                <a:tc>
                  <a:txBody>
                    <a:bodyPr/>
                    <a:lstStyle/>
                    <a:p>
                      <a:pPr algn="r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4294967295"/>
          </p:nvPr>
        </p:nvGraphicFramePr>
        <p:xfrm>
          <a:off x="1295400" y="1752600"/>
          <a:ext cx="7467600" cy="48768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B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A,S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S,C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A,S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cxnSp>
        <p:nvCxnSpPr>
          <p:cNvPr id="18" name="Straight Arrow Connector 17"/>
          <p:cNvCxnSpPr/>
          <p:nvPr/>
        </p:nvCxnSpPr>
        <p:spPr>
          <a:xfrm flipV="1">
            <a:off x="2438400" y="3429000"/>
            <a:ext cx="2209800" cy="17526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2590800" y="4343400"/>
            <a:ext cx="609600" cy="533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 flipH="1" flipV="1">
            <a:off x="1409700" y="3695700"/>
            <a:ext cx="23622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 flipH="1" flipV="1">
            <a:off x="1562461" y="4304868"/>
            <a:ext cx="1751806" cy="165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 flipH="1" flipV="1">
            <a:off x="1753434" y="4952176"/>
            <a:ext cx="1066791" cy="165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2286000" y="2464676"/>
            <a:ext cx="3810000" cy="30217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096000" y="4419600"/>
            <a:ext cx="2667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 -&gt; AB | BC</a:t>
            </a:r>
          </a:p>
          <a:p>
            <a:r>
              <a:rPr lang="en-US" sz="3200" dirty="0" smtClean="0"/>
              <a:t>A -&gt; BA | a</a:t>
            </a:r>
          </a:p>
          <a:p>
            <a:r>
              <a:rPr lang="en-US" sz="3200" dirty="0" smtClean="0"/>
              <a:t>B -&gt; CC | b</a:t>
            </a:r>
          </a:p>
          <a:p>
            <a:r>
              <a:rPr lang="en-US" sz="3200" dirty="0" smtClean="0"/>
              <a:t>C -&gt; AB | a</a:t>
            </a:r>
            <a:endParaRPr lang="en-US" sz="3200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1295400" y="990600"/>
          <a:ext cx="7467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b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b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143000" y="685800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	           1	                     </a:t>
            </a:r>
            <a:r>
              <a:rPr lang="en-US" dirty="0" smtClean="0"/>
              <a:t>  2       </a:t>
            </a:r>
            <a:r>
              <a:rPr lang="en-US" dirty="0" smtClean="0"/>
              <a:t>	             </a:t>
            </a:r>
            <a:r>
              <a:rPr lang="en-US" dirty="0" smtClean="0"/>
              <a:t>   </a:t>
            </a:r>
            <a:r>
              <a:rPr lang="en-US" dirty="0" smtClean="0"/>
              <a:t>3	          </a:t>
            </a:r>
            <a:r>
              <a:rPr lang="en-US" dirty="0" smtClean="0"/>
              <a:t>4</a:t>
            </a:r>
            <a:r>
              <a:rPr lang="en-US" dirty="0" smtClean="0"/>
              <a:t>	                  </a:t>
            </a:r>
            <a:r>
              <a:rPr lang="en-US" dirty="0" smtClean="0"/>
              <a:t>  5</a:t>
            </a:r>
            <a:endParaRPr lang="en-US" dirty="0"/>
          </a:p>
        </p:txBody>
      </p:sp>
      <p:graphicFrame>
        <p:nvGraphicFramePr>
          <p:cNvPr id="17" name="Content Placeholder 4"/>
          <p:cNvGraphicFramePr>
            <a:graphicFrameLocks/>
          </p:cNvGraphicFramePr>
          <p:nvPr/>
        </p:nvGraphicFramePr>
        <p:xfrm>
          <a:off x="1295400" y="1740725"/>
          <a:ext cx="7467600" cy="48768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  <a:tableStyleId>{8799B23B-EC83-4686-B30A-512413B5E67A}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975360">
                <a:tc>
                  <a:txBody>
                    <a:bodyPr/>
                    <a:lstStyle/>
                    <a:p>
                      <a:pPr algn="r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4294967295"/>
          </p:nvPr>
        </p:nvGraphicFramePr>
        <p:xfrm>
          <a:off x="1295400" y="1752600"/>
          <a:ext cx="7467600" cy="48768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B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A,S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S,C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A,S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S,C,A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cxnSp>
        <p:nvCxnSpPr>
          <p:cNvPr id="18" name="Straight Arrow Connector 17"/>
          <p:cNvCxnSpPr/>
          <p:nvPr/>
        </p:nvCxnSpPr>
        <p:spPr>
          <a:xfrm flipV="1">
            <a:off x="3962400" y="3429000"/>
            <a:ext cx="2209800" cy="17526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4114800" y="4343400"/>
            <a:ext cx="609600" cy="533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 flipH="1" flipV="1">
            <a:off x="2933700" y="3695700"/>
            <a:ext cx="23622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 flipH="1" flipV="1">
            <a:off x="3086461" y="4304868"/>
            <a:ext cx="1751806" cy="165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 flipH="1" flipV="1">
            <a:off x="3277434" y="4952176"/>
            <a:ext cx="1066791" cy="165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3810000" y="2464676"/>
            <a:ext cx="3810000" cy="30217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096000" y="4419600"/>
            <a:ext cx="2667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S -&gt; AB | BC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A -&gt; BA </a:t>
            </a:r>
            <a:r>
              <a:rPr lang="en-US" sz="3200" dirty="0" smtClean="0"/>
              <a:t>| a</a:t>
            </a:r>
          </a:p>
          <a:p>
            <a:r>
              <a:rPr lang="en-US" sz="3200" dirty="0" smtClean="0"/>
              <a:t>B -&gt; CC | b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C -&gt; AB </a:t>
            </a:r>
            <a:r>
              <a:rPr lang="en-US" sz="3200" dirty="0" smtClean="0"/>
              <a:t>| a</a:t>
            </a:r>
            <a:endParaRPr lang="en-US" sz="3200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1295400" y="990600"/>
          <a:ext cx="7467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b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b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143000" y="685800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	           1	                     </a:t>
            </a:r>
            <a:r>
              <a:rPr lang="en-US" dirty="0" smtClean="0"/>
              <a:t>  2       </a:t>
            </a:r>
            <a:r>
              <a:rPr lang="en-US" dirty="0" smtClean="0"/>
              <a:t>	             </a:t>
            </a:r>
            <a:r>
              <a:rPr lang="en-US" dirty="0" smtClean="0"/>
              <a:t>   </a:t>
            </a:r>
            <a:r>
              <a:rPr lang="en-US" dirty="0" smtClean="0"/>
              <a:t>3	          </a:t>
            </a:r>
            <a:r>
              <a:rPr lang="en-US" dirty="0" smtClean="0"/>
              <a:t>4</a:t>
            </a:r>
            <a:r>
              <a:rPr lang="en-US" dirty="0" smtClean="0"/>
              <a:t>	                  </a:t>
            </a:r>
            <a:r>
              <a:rPr lang="en-US" dirty="0" smtClean="0"/>
              <a:t>  5</a:t>
            </a:r>
            <a:endParaRPr lang="en-US" dirty="0"/>
          </a:p>
        </p:txBody>
      </p:sp>
      <p:graphicFrame>
        <p:nvGraphicFramePr>
          <p:cNvPr id="22" name="Content Placeholder 4"/>
          <p:cNvGraphicFramePr>
            <a:graphicFrameLocks/>
          </p:cNvGraphicFramePr>
          <p:nvPr/>
        </p:nvGraphicFramePr>
        <p:xfrm>
          <a:off x="1295400" y="1740725"/>
          <a:ext cx="7467600" cy="48768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  <a:tableStyleId>{8799B23B-EC83-4686-B30A-512413B5E67A}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975360">
                <a:tc>
                  <a:txBody>
                    <a:bodyPr/>
                    <a:lstStyle/>
                    <a:p>
                      <a:pPr algn="r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CYK Algorithm</a:t>
            </a:r>
          </a:p>
          <a:p>
            <a:pPr lvl="1"/>
            <a:r>
              <a:rPr lang="en-US" dirty="0" smtClean="0"/>
              <a:t>Background</a:t>
            </a:r>
          </a:p>
          <a:p>
            <a:pPr lvl="1"/>
            <a:r>
              <a:rPr lang="en-US" dirty="0" smtClean="0"/>
              <a:t>Problem statement.</a:t>
            </a:r>
          </a:p>
          <a:p>
            <a:pPr lvl="1"/>
            <a:r>
              <a:rPr lang="en-US" dirty="0" smtClean="0"/>
              <a:t>Intuition</a:t>
            </a:r>
            <a:endParaRPr lang="en-US" dirty="0" smtClean="0"/>
          </a:p>
          <a:p>
            <a:pPr lvl="1"/>
            <a:r>
              <a:rPr lang="en-US" dirty="0" smtClean="0"/>
              <a:t>Terminologies </a:t>
            </a:r>
          </a:p>
          <a:p>
            <a:pPr lvl="1"/>
            <a:r>
              <a:rPr lang="en-US" dirty="0" smtClean="0"/>
              <a:t>Formal description and example</a:t>
            </a:r>
          </a:p>
          <a:p>
            <a:pPr lvl="1"/>
            <a:endParaRPr lang="en-US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4294967295"/>
          </p:nvPr>
        </p:nvGraphicFramePr>
        <p:xfrm>
          <a:off x="1295400" y="1752600"/>
          <a:ext cx="7467600" cy="48768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B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A,S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S,C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A,S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S,C,A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S,C,A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cxnSp>
        <p:nvCxnSpPr>
          <p:cNvPr id="18" name="Straight Arrow Connector 17"/>
          <p:cNvCxnSpPr/>
          <p:nvPr/>
        </p:nvCxnSpPr>
        <p:spPr>
          <a:xfrm flipV="1">
            <a:off x="2590800" y="4343400"/>
            <a:ext cx="2057400" cy="1676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2743200" y="5257003"/>
            <a:ext cx="609600" cy="533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 flipH="1" flipV="1">
            <a:off x="1104109" y="4152106"/>
            <a:ext cx="3277393" cy="7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 flipH="1" flipV="1">
            <a:off x="1258094" y="4686300"/>
            <a:ext cx="2666206" cy="7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 flipH="1" flipV="1">
            <a:off x="1485899" y="5372099"/>
            <a:ext cx="1905002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2438400" y="3429000"/>
            <a:ext cx="3581400" cy="28956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5400000" flipH="1" flipV="1">
            <a:off x="1714499" y="5981702"/>
            <a:ext cx="1143003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2286000" y="2514600"/>
            <a:ext cx="5181600" cy="403860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6096000" y="4419600"/>
            <a:ext cx="2667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S -&gt; AB | BC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A -&gt; BA </a:t>
            </a:r>
            <a:r>
              <a:rPr lang="en-US" sz="3200" dirty="0" smtClean="0"/>
              <a:t>| a</a:t>
            </a:r>
          </a:p>
          <a:p>
            <a:r>
              <a:rPr lang="en-US" sz="3200" dirty="0" smtClean="0"/>
              <a:t>B -&gt; CC | b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C -&gt; AB </a:t>
            </a:r>
            <a:r>
              <a:rPr lang="en-US" sz="3200" dirty="0" smtClean="0"/>
              <a:t>| a</a:t>
            </a:r>
            <a:endParaRPr lang="en-US" sz="3200" dirty="0"/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1295400" y="990600"/>
          <a:ext cx="7467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b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b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143000" y="685800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	           1	                     </a:t>
            </a:r>
            <a:r>
              <a:rPr lang="en-US" dirty="0" smtClean="0"/>
              <a:t>  2       </a:t>
            </a:r>
            <a:r>
              <a:rPr lang="en-US" dirty="0" smtClean="0"/>
              <a:t>	             </a:t>
            </a:r>
            <a:r>
              <a:rPr lang="en-US" dirty="0" smtClean="0"/>
              <a:t>   </a:t>
            </a:r>
            <a:r>
              <a:rPr lang="en-US" dirty="0" smtClean="0"/>
              <a:t>3	          </a:t>
            </a:r>
            <a:r>
              <a:rPr lang="en-US" dirty="0" smtClean="0"/>
              <a:t>4</a:t>
            </a:r>
            <a:r>
              <a:rPr lang="en-US" dirty="0" smtClean="0"/>
              <a:t>	                  </a:t>
            </a:r>
            <a:r>
              <a:rPr lang="en-US" dirty="0" smtClean="0"/>
              <a:t>  5</a:t>
            </a:r>
            <a:endParaRPr lang="en-US" dirty="0"/>
          </a:p>
        </p:txBody>
      </p:sp>
      <p:graphicFrame>
        <p:nvGraphicFramePr>
          <p:cNvPr id="24" name="Content Placeholder 4"/>
          <p:cNvGraphicFramePr>
            <a:graphicFrameLocks/>
          </p:cNvGraphicFramePr>
          <p:nvPr/>
        </p:nvGraphicFramePr>
        <p:xfrm>
          <a:off x="1295400" y="1740725"/>
          <a:ext cx="7467600" cy="48768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  <a:tableStyleId>{8799B23B-EC83-4686-B30A-512413B5E67A}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975360">
                <a:tc>
                  <a:txBody>
                    <a:bodyPr/>
                    <a:lstStyle/>
                    <a:p>
                      <a:pPr algn="r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200" dirty="0" smtClean="0"/>
              <a:t>Is the string “baaba”, a valid member of the L ?</a:t>
            </a:r>
          </a:p>
          <a:p>
            <a:pPr>
              <a:buFont typeface="Wingdings" pitchFamily="2" charset="2"/>
              <a:buChar char="Ø"/>
            </a:pPr>
            <a:r>
              <a:rPr lang="en-US" sz="2200" dirty="0" smtClean="0"/>
              <a:t> </a:t>
            </a:r>
            <a:r>
              <a:rPr lang="en-US" sz="2200" b="1" dirty="0" smtClean="0"/>
              <a:t>Yes </a:t>
            </a:r>
            <a:r>
              <a:rPr lang="en-US" sz="2200" b="1" dirty="0" smtClean="0"/>
              <a:t>!!</a:t>
            </a:r>
          </a:p>
          <a:p>
            <a:endParaRPr lang="en-US" sz="2200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4294967295"/>
          </p:nvPr>
        </p:nvGraphicFramePr>
        <p:xfrm>
          <a:off x="1295400" y="1752600"/>
          <a:ext cx="7467600" cy="48768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B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A,S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S,C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A,S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S,C,A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,C,A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1295400" y="990600"/>
          <a:ext cx="7467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b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b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143000" y="685800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	           1	                     </a:t>
            </a:r>
            <a:r>
              <a:rPr lang="en-US" dirty="0" smtClean="0"/>
              <a:t>  2       </a:t>
            </a:r>
            <a:r>
              <a:rPr lang="en-US" dirty="0" smtClean="0"/>
              <a:t>	             </a:t>
            </a:r>
            <a:r>
              <a:rPr lang="en-US" dirty="0" smtClean="0"/>
              <a:t>   </a:t>
            </a:r>
            <a:r>
              <a:rPr lang="en-US" dirty="0" smtClean="0"/>
              <a:t>3	          </a:t>
            </a:r>
            <a:r>
              <a:rPr lang="en-US" dirty="0" smtClean="0"/>
              <a:t>4</a:t>
            </a:r>
            <a:r>
              <a:rPr lang="en-US" dirty="0" smtClean="0"/>
              <a:t>	                  </a:t>
            </a:r>
            <a:r>
              <a:rPr lang="en-US" dirty="0" smtClean="0"/>
              <a:t>  5</a:t>
            </a:r>
            <a:endParaRPr lang="en-US" dirty="0"/>
          </a:p>
        </p:txBody>
      </p:sp>
      <p:graphicFrame>
        <p:nvGraphicFramePr>
          <p:cNvPr id="15" name="Content Placeholder 4"/>
          <p:cNvGraphicFramePr>
            <a:graphicFrameLocks/>
          </p:cNvGraphicFramePr>
          <p:nvPr/>
        </p:nvGraphicFramePr>
        <p:xfrm>
          <a:off x="1295400" y="1740725"/>
          <a:ext cx="7467600" cy="48768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  <a:tableStyleId>{8799B23B-EC83-4686-B30A-512413B5E67A}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975360">
                <a:tc>
                  <a:txBody>
                    <a:bodyPr/>
                    <a:lstStyle/>
                    <a:p>
                      <a:pPr algn="r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200" dirty="0" smtClean="0"/>
              <a:t>Is the string “baaba”, a valid member of the L ?</a:t>
            </a:r>
          </a:p>
          <a:p>
            <a:pPr>
              <a:buFont typeface="Wingdings" pitchFamily="2" charset="2"/>
              <a:buChar char="Ø"/>
            </a:pPr>
            <a:r>
              <a:rPr lang="en-US" sz="2200" dirty="0" smtClean="0"/>
              <a:t> </a:t>
            </a:r>
            <a:r>
              <a:rPr lang="en-US" sz="2200" b="1" dirty="0" smtClean="0"/>
              <a:t>Yes !!</a:t>
            </a:r>
          </a:p>
          <a:p>
            <a:pPr>
              <a:buNone/>
            </a:pPr>
            <a:endParaRPr lang="en-US" sz="2200" dirty="0" smtClean="0"/>
          </a:p>
          <a:p>
            <a:r>
              <a:rPr lang="en-US" sz="2200" dirty="0" smtClean="0"/>
              <a:t>How many substrings of “baaba” are valid members of L ?</a:t>
            </a:r>
          </a:p>
          <a:p>
            <a:pPr>
              <a:buFont typeface="Wingdings" pitchFamily="2" charset="2"/>
              <a:buChar char="Ø"/>
            </a:pPr>
            <a:r>
              <a:rPr lang="en-US" sz="2200" b="1" dirty="0" smtClean="0"/>
              <a:t> </a:t>
            </a:r>
            <a:r>
              <a:rPr lang="en-US" sz="2200" b="1" dirty="0" smtClean="0"/>
              <a:t>5</a:t>
            </a:r>
            <a:endParaRPr lang="en-US" sz="2200" b="1" dirty="0" smtClean="0"/>
          </a:p>
          <a:p>
            <a:endParaRPr lang="en-US" sz="2200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4294967295"/>
          </p:nvPr>
        </p:nvGraphicFramePr>
        <p:xfrm>
          <a:off x="1295400" y="1752600"/>
          <a:ext cx="7467600" cy="48768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B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A,</a:t>
                      </a:r>
                      <a:r>
                        <a:rPr lang="en-US" sz="32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endParaRPr lang="en-US" sz="32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,C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A,</a:t>
                      </a:r>
                      <a:r>
                        <a:rPr lang="en-US" sz="32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endParaRPr lang="en-US" sz="32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,C,A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,C,A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1295400" y="990600"/>
          <a:ext cx="7467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b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b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143000" y="685800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	           1	                     </a:t>
            </a:r>
            <a:r>
              <a:rPr lang="en-US" dirty="0" smtClean="0"/>
              <a:t>  2       </a:t>
            </a:r>
            <a:r>
              <a:rPr lang="en-US" dirty="0" smtClean="0"/>
              <a:t>	             </a:t>
            </a:r>
            <a:r>
              <a:rPr lang="en-US" dirty="0" smtClean="0"/>
              <a:t>   </a:t>
            </a:r>
            <a:r>
              <a:rPr lang="en-US" dirty="0" smtClean="0"/>
              <a:t>3	          </a:t>
            </a:r>
            <a:r>
              <a:rPr lang="en-US" dirty="0" smtClean="0"/>
              <a:t>4</a:t>
            </a:r>
            <a:r>
              <a:rPr lang="en-US" dirty="0" smtClean="0"/>
              <a:t>	                  </a:t>
            </a:r>
            <a:r>
              <a:rPr lang="en-US" dirty="0" smtClean="0"/>
              <a:t>  5</a:t>
            </a:r>
            <a:endParaRPr lang="en-US" dirty="0"/>
          </a:p>
        </p:txBody>
      </p:sp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1295400" y="1740725"/>
          <a:ext cx="7467600" cy="48768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  <a:tableStyleId>{8799B23B-EC83-4686-B30A-512413B5E67A}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975360">
                <a:tc>
                  <a:txBody>
                    <a:bodyPr/>
                    <a:lstStyle/>
                    <a:p>
                      <a:pPr algn="r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200" dirty="0" smtClean="0"/>
              <a:t>Is the string “baaba”, a valid member of the L ?</a:t>
            </a:r>
          </a:p>
          <a:p>
            <a:pPr>
              <a:buFont typeface="Wingdings" pitchFamily="2" charset="2"/>
              <a:buChar char="Ø"/>
            </a:pPr>
            <a:r>
              <a:rPr lang="en-US" sz="2200" dirty="0" smtClean="0"/>
              <a:t> </a:t>
            </a:r>
            <a:r>
              <a:rPr lang="en-US" sz="2200" b="1" dirty="0" smtClean="0"/>
              <a:t>Yes !!</a:t>
            </a:r>
          </a:p>
          <a:p>
            <a:pPr>
              <a:buNone/>
            </a:pPr>
            <a:endParaRPr lang="en-US" sz="2200" dirty="0" smtClean="0"/>
          </a:p>
          <a:p>
            <a:r>
              <a:rPr lang="en-US" sz="2200" dirty="0" smtClean="0"/>
              <a:t>How many substrings of “baaba” are valid members of L ?</a:t>
            </a:r>
          </a:p>
          <a:p>
            <a:pPr>
              <a:buFont typeface="Wingdings" pitchFamily="2" charset="2"/>
              <a:buChar char="Ø"/>
            </a:pPr>
            <a:r>
              <a:rPr lang="en-US" sz="2200" b="1" dirty="0" smtClean="0"/>
              <a:t> 5</a:t>
            </a:r>
          </a:p>
          <a:p>
            <a:endParaRPr lang="en-US" sz="220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200" dirty="0" smtClean="0"/>
              <a:t>How many distinct substrings of the given string are valid members of L ?</a:t>
            </a:r>
          </a:p>
          <a:p>
            <a:pPr>
              <a:buFont typeface="Wingdings" pitchFamily="2" charset="2"/>
              <a:buChar char="Ø"/>
            </a:pPr>
            <a:r>
              <a:rPr lang="en-US" sz="2200" dirty="0" smtClean="0"/>
              <a:t> </a:t>
            </a:r>
            <a:r>
              <a:rPr lang="en-US" sz="2200" b="1" dirty="0" smtClean="0"/>
              <a:t>4</a:t>
            </a:r>
            <a:endParaRPr lang="en-US" sz="2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4294967295"/>
          </p:nvPr>
        </p:nvGraphicFramePr>
        <p:xfrm>
          <a:off x="1295400" y="1752600"/>
          <a:ext cx="7467600" cy="48768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B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A,</a:t>
                      </a:r>
                      <a:r>
                        <a:rPr lang="en-US" sz="32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endParaRPr lang="en-US" sz="32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,C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A,S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,C,A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,C,A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1295400" y="990600"/>
          <a:ext cx="7467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b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b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143000" y="685800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	           1	                     </a:t>
            </a:r>
            <a:r>
              <a:rPr lang="en-US" dirty="0" smtClean="0"/>
              <a:t>  2       </a:t>
            </a:r>
            <a:r>
              <a:rPr lang="en-US" dirty="0" smtClean="0"/>
              <a:t>	             </a:t>
            </a:r>
            <a:r>
              <a:rPr lang="en-US" dirty="0" smtClean="0"/>
              <a:t>   </a:t>
            </a:r>
            <a:r>
              <a:rPr lang="en-US" dirty="0" smtClean="0"/>
              <a:t>3	          </a:t>
            </a:r>
            <a:r>
              <a:rPr lang="en-US" dirty="0" smtClean="0"/>
              <a:t>4</a:t>
            </a:r>
            <a:r>
              <a:rPr lang="en-US" dirty="0" smtClean="0"/>
              <a:t>	                  </a:t>
            </a:r>
            <a:r>
              <a:rPr lang="en-US" dirty="0" smtClean="0"/>
              <a:t>  5</a:t>
            </a:r>
            <a:endParaRPr lang="en-US" dirty="0"/>
          </a:p>
        </p:txBody>
      </p:sp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1295400" y="1740725"/>
          <a:ext cx="7467600" cy="48768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  <a:tableStyleId>{8799B23B-EC83-4686-B30A-512413B5E67A}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975360">
                <a:tc>
                  <a:txBody>
                    <a:bodyPr/>
                    <a:lstStyle/>
                    <a:p>
                      <a:pPr algn="r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Is the string “baaba”, a valid member of the L ?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 </a:t>
            </a:r>
            <a:r>
              <a:rPr lang="en-US" sz="2400" b="1" dirty="0" smtClean="0"/>
              <a:t>Yes !!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How many substrings of “baaba” are valid members of L ?</a:t>
            </a:r>
          </a:p>
          <a:p>
            <a:pPr>
              <a:buFont typeface="Wingdings" pitchFamily="2" charset="2"/>
              <a:buChar char="Ø"/>
            </a:pPr>
            <a:r>
              <a:rPr lang="en-US" sz="2400" b="1" dirty="0" smtClean="0"/>
              <a:t> 5</a:t>
            </a:r>
          </a:p>
          <a:p>
            <a:endParaRPr lang="en-US" sz="240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en-US" sz="2200" dirty="0" smtClean="0"/>
              <a:t>How many distinct substrings of the given string are valid members of L ?</a:t>
            </a:r>
          </a:p>
          <a:p>
            <a:pPr>
              <a:buFont typeface="Wingdings" pitchFamily="2" charset="2"/>
              <a:buChar char="Ø"/>
            </a:pPr>
            <a:r>
              <a:rPr lang="en-US" sz="2200" dirty="0" smtClean="0"/>
              <a:t> </a:t>
            </a:r>
            <a:r>
              <a:rPr lang="en-US" sz="2200" b="1" dirty="0" smtClean="0"/>
              <a:t>4</a:t>
            </a:r>
          </a:p>
          <a:p>
            <a:pPr lvl="1">
              <a:buNone/>
            </a:pPr>
            <a:endParaRPr lang="en-US" sz="2200" b="1" dirty="0" smtClean="0"/>
          </a:p>
          <a:p>
            <a:r>
              <a:rPr lang="en-US" sz="2200" dirty="0" smtClean="0"/>
              <a:t>How many non-empty substrings of the given string are not valid members of L ?</a:t>
            </a:r>
          </a:p>
          <a:p>
            <a:pPr>
              <a:buFont typeface="Wingdings" pitchFamily="2" charset="2"/>
              <a:buChar char="Ø"/>
            </a:pPr>
            <a:r>
              <a:rPr lang="en-US" sz="2200" dirty="0" smtClean="0"/>
              <a:t> </a:t>
            </a:r>
            <a:r>
              <a:rPr lang="en-US" sz="2200" b="1" dirty="0" smtClean="0"/>
              <a:t>15 – 5 = 10</a:t>
            </a:r>
          </a:p>
          <a:p>
            <a:pPr>
              <a:buNone/>
            </a:pPr>
            <a:endParaRPr lang="en-US" sz="2200" b="1" dirty="0" smtClean="0"/>
          </a:p>
          <a:p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Is the string “baaba”, a valid member of the L ?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b="1" dirty="0" smtClean="0"/>
              <a:t>Yes !!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How many substrings of “baaba” are valid members of L ?</a:t>
            </a:r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 5</a:t>
            </a:r>
          </a:p>
          <a:p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How many distinct substrings of the given string are valid members of L ?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b="1" dirty="0" smtClean="0"/>
              <a:t>4</a:t>
            </a:r>
          </a:p>
          <a:p>
            <a:pPr lvl="1">
              <a:buNone/>
            </a:pPr>
            <a:endParaRPr lang="en-US" b="1" dirty="0" smtClean="0"/>
          </a:p>
          <a:p>
            <a:r>
              <a:rPr lang="en-US" dirty="0" smtClean="0"/>
              <a:t>How many non-empty substrings of the given string are not valid members of L ?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b="1" dirty="0" smtClean="0"/>
              <a:t>15 – 5 = </a:t>
            </a:r>
            <a:r>
              <a:rPr lang="en-US" b="1" dirty="0" smtClean="0"/>
              <a:t>10</a:t>
            </a:r>
          </a:p>
          <a:p>
            <a:endParaRPr lang="en-US" dirty="0" smtClean="0"/>
          </a:p>
          <a:p>
            <a:r>
              <a:rPr lang="en-US" dirty="0" smtClean="0"/>
              <a:t>How </a:t>
            </a:r>
            <a:r>
              <a:rPr lang="en-US" dirty="0" smtClean="0"/>
              <a:t>many substrings of the given string are only generated by B ?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b="1" dirty="0" smtClean="0"/>
              <a:t>5</a:t>
            </a:r>
          </a:p>
          <a:p>
            <a:pPr>
              <a:buFont typeface="Wingdings" pitchFamily="2" charset="2"/>
              <a:buChar char="Ø"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4294967295"/>
          </p:nvPr>
        </p:nvGraphicFramePr>
        <p:xfrm>
          <a:off x="1295400" y="1752600"/>
          <a:ext cx="7467600" cy="48768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B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A,C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A,S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S,C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A,S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32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S,C,A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S,C,A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1295400" y="990600"/>
          <a:ext cx="7467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b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b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143000" y="685800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	           1	                     </a:t>
            </a:r>
            <a:r>
              <a:rPr lang="en-US" dirty="0" smtClean="0"/>
              <a:t>  2       </a:t>
            </a:r>
            <a:r>
              <a:rPr lang="en-US" dirty="0" smtClean="0"/>
              <a:t>	             </a:t>
            </a:r>
            <a:r>
              <a:rPr lang="en-US" dirty="0" smtClean="0"/>
              <a:t>   </a:t>
            </a:r>
            <a:r>
              <a:rPr lang="en-US" dirty="0" smtClean="0"/>
              <a:t>3	          </a:t>
            </a:r>
            <a:r>
              <a:rPr lang="en-US" dirty="0" smtClean="0"/>
              <a:t>4</a:t>
            </a:r>
            <a:r>
              <a:rPr lang="en-US" dirty="0" smtClean="0"/>
              <a:t>	                  </a:t>
            </a:r>
            <a:r>
              <a:rPr lang="en-US" dirty="0" smtClean="0"/>
              <a:t>  5</a:t>
            </a:r>
            <a:endParaRPr lang="en-US" dirty="0"/>
          </a:p>
        </p:txBody>
      </p:sp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1295400" y="1740725"/>
          <a:ext cx="7467600" cy="48768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  <a:tableStyleId>{8799B23B-EC83-4686-B30A-512413B5E67A}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975360">
                <a:tc>
                  <a:txBody>
                    <a:bodyPr/>
                    <a:lstStyle/>
                    <a:p>
                      <a:pPr algn="r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Named after </a:t>
            </a:r>
          </a:p>
          <a:p>
            <a:pPr>
              <a:buNone/>
            </a:pPr>
            <a:r>
              <a:rPr lang="en-US" b="1" dirty="0" smtClean="0"/>
              <a:t>	C</a:t>
            </a:r>
            <a:r>
              <a:rPr lang="en-US" dirty="0" smtClean="0"/>
              <a:t>ocke,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b="1" dirty="0" smtClean="0"/>
              <a:t>Y</a:t>
            </a:r>
            <a:r>
              <a:rPr lang="en-US" dirty="0" smtClean="0"/>
              <a:t>ounger</a:t>
            </a:r>
          </a:p>
          <a:p>
            <a:pPr>
              <a:buNone/>
            </a:pPr>
            <a:r>
              <a:rPr lang="en-US" b="1" dirty="0" smtClean="0"/>
              <a:t>	K</a:t>
            </a:r>
            <a:r>
              <a:rPr lang="en-US" dirty="0" smtClean="0"/>
              <a:t>asami.</a:t>
            </a:r>
          </a:p>
          <a:p>
            <a:r>
              <a:rPr lang="en-US" dirty="0" smtClean="0"/>
              <a:t>Some fascinating qualities:</a:t>
            </a:r>
          </a:p>
          <a:p>
            <a:pPr lvl="1"/>
            <a:r>
              <a:rPr lang="en-US" dirty="0" smtClean="0"/>
              <a:t>It shows that deciding if s </a:t>
            </a:r>
            <a:r>
              <a:rPr lang="el-GR" dirty="0" smtClean="0"/>
              <a:t>ϵ</a:t>
            </a:r>
            <a:r>
              <a:rPr lang="en-US" dirty="0" smtClean="0"/>
              <a:t> L(G) is in P for any CNF CFG G.</a:t>
            </a:r>
          </a:p>
          <a:p>
            <a:pPr lvl="1"/>
            <a:r>
              <a:rPr lang="en-US" dirty="0" smtClean="0"/>
              <a:t>Uses a “dynamic programming” or “table-filling algorithm” which solves decision problem.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CFL Reachability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CFL reachability</a:t>
            </a:r>
          </a:p>
          <a:p>
            <a:pPr lvl="1"/>
            <a:r>
              <a:rPr lang="en-US" dirty="0" smtClean="0"/>
              <a:t>Motivation</a:t>
            </a:r>
          </a:p>
          <a:p>
            <a:pPr lvl="1"/>
            <a:r>
              <a:rPr lang="en-US" dirty="0" smtClean="0"/>
              <a:t>Problem definition</a:t>
            </a:r>
          </a:p>
          <a:p>
            <a:pPr lvl="1"/>
            <a:r>
              <a:rPr lang="en-US" dirty="0" smtClean="0"/>
              <a:t>Variants of CFL Reachability problem</a:t>
            </a:r>
          </a:p>
          <a:p>
            <a:pPr lvl="1"/>
            <a:r>
              <a:rPr lang="en-US" dirty="0" smtClean="0"/>
              <a:t>Relation with other Problems</a:t>
            </a:r>
          </a:p>
          <a:p>
            <a:pPr lvl="1"/>
            <a:r>
              <a:rPr lang="en-US" dirty="0" smtClean="0"/>
              <a:t>Algorithm</a:t>
            </a:r>
          </a:p>
          <a:p>
            <a:pPr lvl="1"/>
            <a:r>
              <a:rPr lang="en-US" dirty="0" smtClean="0"/>
              <a:t>Example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“Program Analysis via Graph-reachability”</a:t>
            </a:r>
          </a:p>
          <a:p>
            <a:pPr algn="ctr">
              <a:buNone/>
            </a:pPr>
            <a:r>
              <a:rPr lang="en-US" dirty="0" smtClean="0"/>
              <a:t>By Thomas Reps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Program analysis requires extraction of information from a program without actually running it.</a:t>
            </a:r>
          </a:p>
          <a:p>
            <a:r>
              <a:rPr lang="en-US" dirty="0" smtClean="0"/>
              <a:t>Classical data-flow analysis maintains set of “dataflow facts” with each program point.</a:t>
            </a:r>
          </a:p>
          <a:p>
            <a:r>
              <a:rPr lang="en-US" dirty="0" smtClean="0"/>
              <a:t>Program analysis </a:t>
            </a:r>
            <a:r>
              <a:rPr lang="en-US" dirty="0" smtClean="0">
                <a:sym typeface="Wingdings" pitchFamily="2" charset="2"/>
              </a:rPr>
              <a:t> Graph Reachability problem(GRP)</a:t>
            </a:r>
          </a:p>
          <a:p>
            <a:r>
              <a:rPr lang="en-US" dirty="0" smtClean="0"/>
              <a:t> GRP is a special case of CFL Reachability problem.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Let L be a context-free language </a:t>
            </a:r>
          </a:p>
          <a:p>
            <a:pPr>
              <a:buNone/>
            </a:pPr>
            <a:r>
              <a:rPr lang="en-US" dirty="0" smtClean="0"/>
              <a:t>	over alphabet ∑, and </a:t>
            </a:r>
          </a:p>
          <a:p>
            <a:pPr>
              <a:buNone/>
            </a:pPr>
            <a:r>
              <a:rPr lang="en-US" dirty="0" smtClean="0"/>
              <a:t>	let G be a graph whose edges are labeled with members of ∑. </a:t>
            </a:r>
          </a:p>
          <a:p>
            <a:r>
              <a:rPr lang="en-US" dirty="0" smtClean="0"/>
              <a:t>Each path in G defines a word over ∑*, namely, the word obtained by concatenating, in order, the labels of the edges on the path. A path in G is an </a:t>
            </a:r>
            <a:r>
              <a:rPr lang="en-US" b="1" dirty="0" smtClean="0"/>
              <a:t>L-path</a:t>
            </a:r>
            <a:r>
              <a:rPr lang="en-US" dirty="0" smtClean="0"/>
              <a:t> if its word is a member of L.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Variants of CFL Reachability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all-pairs L-path problem.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single-source L-path problem.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single-target L-path problem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single-source/single-target L-path problem.</a:t>
            </a:r>
          </a:p>
          <a:p>
            <a:pPr marL="514350" indent="-514350"/>
            <a:r>
              <a:rPr lang="en-US" dirty="0" smtClean="0"/>
              <a:t>Other Variants : Multi-source L-path problem, the multi-target L-path problem, and the multi-source/multi-target L-path 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1026" name="Picture 2" descr="C:\Users\Chetas\Desktop\example_1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0" y="1676400"/>
            <a:ext cx="8991600" cy="1981200"/>
          </a:xfrm>
          <a:prstGeom prst="rect">
            <a:avLst/>
          </a:prstGeom>
          <a:noFill/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381000" y="3886200"/>
            <a:ext cx="8229600" cy="2133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/>
              <a:t> L be the language that consists of strings of matched parentheses and square brackets, with zero or more </a:t>
            </a:r>
            <a:r>
              <a:rPr lang="en-US" sz="3200" i="1" dirty="0" smtClean="0"/>
              <a:t>e</a:t>
            </a:r>
            <a:r>
              <a:rPr lang="en-US" sz="3200" dirty="0" smtClean="0"/>
              <a:t>’s inside it.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Only one L-Path : </a:t>
            </a:r>
            <a:r>
              <a:rPr lang="en-US" sz="3200" b="1" dirty="0" smtClean="0"/>
              <a:t>[(e[])eee[e]]</a:t>
            </a:r>
          </a:p>
          <a:p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 with other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Ordinary Graph Reachability Problem</a:t>
            </a:r>
          </a:p>
          <a:p>
            <a:pPr lvl="1"/>
            <a:r>
              <a:rPr lang="en-US" dirty="0" smtClean="0"/>
              <a:t>Put all the labels as </a:t>
            </a:r>
            <a:r>
              <a:rPr lang="en-US" i="1" dirty="0" smtClean="0"/>
              <a:t>e, </a:t>
            </a:r>
            <a:r>
              <a:rPr lang="en-US" dirty="0" smtClean="0"/>
              <a:t>and L = </a:t>
            </a:r>
            <a:r>
              <a:rPr lang="en-US" i="1" dirty="0" smtClean="0"/>
              <a:t>e*</a:t>
            </a:r>
          </a:p>
          <a:p>
            <a:pPr lvl="1"/>
            <a:endParaRPr lang="en-US" i="1" dirty="0" smtClean="0"/>
          </a:p>
          <a:p>
            <a:r>
              <a:rPr lang="en-US" b="1" dirty="0" smtClean="0"/>
              <a:t>CFL Recognition Problem </a:t>
            </a:r>
          </a:p>
          <a:p>
            <a:pPr lvl="1"/>
            <a:r>
              <a:rPr lang="en-US" dirty="0" smtClean="0"/>
              <a:t>“Given a string w and a context-free language L, is w </a:t>
            </a:r>
            <a:r>
              <a:rPr lang="el-GR" dirty="0" smtClean="0"/>
              <a:t>ϵ</a:t>
            </a:r>
            <a:r>
              <a:rPr lang="el-GR" b="1" dirty="0" smtClean="0"/>
              <a:t> </a:t>
            </a:r>
            <a:r>
              <a:rPr lang="en-US" dirty="0" smtClean="0"/>
              <a:t>L?”</a:t>
            </a:r>
          </a:p>
          <a:p>
            <a:pPr lvl="1"/>
            <a:r>
              <a:rPr lang="en-US" dirty="0" smtClean="0"/>
              <a:t>Create a linear graph s →... → t, that has |w| edges, and label the i</a:t>
            </a:r>
            <a:r>
              <a:rPr lang="en-US" baseline="30000" dirty="0" smtClean="0"/>
              <a:t>th</a:t>
            </a:r>
            <a:r>
              <a:rPr lang="en-US" dirty="0" smtClean="0"/>
              <a:t> edge with the i</a:t>
            </a:r>
            <a:r>
              <a:rPr lang="en-US" baseline="30000" dirty="0" smtClean="0"/>
              <a:t>th</a:t>
            </a:r>
            <a:r>
              <a:rPr lang="en-US" dirty="0" smtClean="0"/>
              <a:t> letter of w. </a:t>
            </a:r>
          </a:p>
          <a:p>
            <a:pPr lvl="1"/>
            <a:r>
              <a:rPr lang="en-US" dirty="0" smtClean="0"/>
              <a:t>There is an L-path from s to t iff w </a:t>
            </a:r>
            <a:r>
              <a:rPr lang="el-GR" dirty="0" smtClean="0"/>
              <a:t>ϵ</a:t>
            </a:r>
            <a:r>
              <a:rPr lang="el-GR" b="1" dirty="0" smtClean="0"/>
              <a:t> </a:t>
            </a:r>
            <a:r>
              <a:rPr lang="en-US" dirty="0" smtClean="0"/>
              <a:t>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</a:t>
            </a:r>
            <a:endParaRPr lang="en-US" dirty="0"/>
          </a:p>
        </p:txBody>
      </p:sp>
      <p:pic>
        <p:nvPicPr>
          <p:cNvPr id="2050" name="Picture 2" descr="C:\Users\Chetas\Desktop\example_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4267200"/>
            <a:ext cx="8839200" cy="1546611"/>
          </a:xfrm>
          <a:prstGeom prst="rect">
            <a:avLst/>
          </a:prstGeom>
          <a:noFill/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304800" y="1371600"/>
            <a:ext cx="8229600" cy="3276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/>
              <a:t> Normalize the grammar so that the right-hand side of each production has at most two symbols (either terminals or nonterminals).</a:t>
            </a:r>
          </a:p>
          <a:p>
            <a:pPr>
              <a:buFont typeface="Arial" pitchFamily="34" charset="0"/>
              <a:buChar char="•"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Add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additional edges as shown in the figure below. </a:t>
            </a:r>
          </a:p>
          <a:p>
            <a:r>
              <a:rPr lang="en-US" sz="3200" dirty="0" smtClean="0"/>
              <a:t>	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</a:t>
            </a:r>
            <a:r>
              <a:rPr lang="el-GR" sz="3200" dirty="0" smtClean="0"/>
              <a:t>ϵ</a:t>
            </a:r>
            <a:r>
              <a:rPr lang="en-US" sz="3200" dirty="0" smtClean="0"/>
              <a:t> </a:t>
            </a:r>
            <a:r>
              <a:rPr lang="en-US" sz="3200" i="1" dirty="0" smtClean="0"/>
              <a:t>N</a:t>
            </a:r>
            <a:r>
              <a:rPr lang="en-US" sz="3200" dirty="0" smtClean="0"/>
              <a:t>		 B, C </a:t>
            </a:r>
            <a:r>
              <a:rPr lang="el-GR" sz="3200" dirty="0" smtClean="0"/>
              <a:t>ϵ</a:t>
            </a:r>
            <a:r>
              <a:rPr lang="en-US" sz="3200" dirty="0" smtClean="0"/>
              <a:t> (</a:t>
            </a:r>
            <a:r>
              <a:rPr lang="en-US" sz="3200" i="1" dirty="0" smtClean="0"/>
              <a:t>N</a:t>
            </a:r>
            <a:r>
              <a:rPr lang="en-US" sz="3200" dirty="0" smtClean="0"/>
              <a:t> U </a:t>
            </a:r>
            <a:r>
              <a:rPr lang="en-US" sz="3200" i="1" dirty="0" smtClean="0"/>
              <a:t>T</a:t>
            </a:r>
            <a:r>
              <a:rPr lang="en-US" sz="3200" dirty="0" smtClean="0"/>
              <a:t>)</a:t>
            </a:r>
            <a:endParaRPr kumimoji="0" lang="en-US" sz="3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>
              <a:buFont typeface="Arial" pitchFamily="34" charset="0"/>
              <a:buChar char="•"/>
            </a:pPr>
            <a:endParaRPr lang="en-US" sz="3200" dirty="0" smtClean="0"/>
          </a:p>
          <a:p>
            <a:pPr>
              <a:buFont typeface="Arial" pitchFamily="34" charset="0"/>
              <a:buChar char="•"/>
            </a:pPr>
            <a:endParaRPr kumimoji="0" lang="en-US" sz="3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kumimoji="0" lang="en-US" sz="3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>
              <a:buFont typeface="Arial" pitchFamily="34" charset="0"/>
              <a:buChar char="•"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Solution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can be obtained via edges labelled with Start Symbol of the Grammar.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Grammar :</a:t>
            </a:r>
          </a:p>
          <a:p>
            <a:pPr lvl="1">
              <a:buNone/>
            </a:pPr>
            <a:r>
              <a:rPr lang="en-US" dirty="0" smtClean="0"/>
              <a:t>S-&gt; AB | BC</a:t>
            </a:r>
          </a:p>
          <a:p>
            <a:pPr lvl="1">
              <a:buNone/>
            </a:pPr>
            <a:r>
              <a:rPr lang="en-US" dirty="0" smtClean="0"/>
              <a:t>A -&gt; BA | a</a:t>
            </a:r>
          </a:p>
          <a:p>
            <a:pPr lvl="1">
              <a:buNone/>
            </a:pPr>
            <a:r>
              <a:rPr lang="en-US" dirty="0" smtClean="0"/>
              <a:t>B -&gt; CC | b</a:t>
            </a:r>
          </a:p>
          <a:p>
            <a:pPr lvl="1">
              <a:buNone/>
            </a:pPr>
            <a:r>
              <a:rPr lang="en-US" dirty="0" smtClean="0"/>
              <a:t>C -&gt; AB | a</a:t>
            </a:r>
          </a:p>
          <a:p>
            <a:r>
              <a:rPr lang="en-US" dirty="0" smtClean="0"/>
              <a:t>Graph G : </a:t>
            </a:r>
          </a:p>
          <a:p>
            <a:endParaRPr lang="en-US" dirty="0" smtClean="0"/>
          </a:p>
          <a:p>
            <a:r>
              <a:rPr lang="en-US" dirty="0" smtClean="0"/>
              <a:t>All pair L-Path Problem.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3581400" y="4800600"/>
            <a:ext cx="3886200" cy="762000"/>
            <a:chOff x="3657600" y="4267200"/>
            <a:chExt cx="3886200" cy="762000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3657600" y="4267200"/>
              <a:ext cx="12954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>
              <a:off x="6248400" y="4267200"/>
              <a:ext cx="12954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>
              <a:off x="6248400" y="4267200"/>
              <a:ext cx="1219200" cy="7620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>
              <a:off x="4953000" y="4267200"/>
              <a:ext cx="12954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Oval 10"/>
          <p:cNvSpPr/>
          <p:nvPr/>
        </p:nvSpPr>
        <p:spPr>
          <a:xfrm>
            <a:off x="3505200" y="47244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12" name="Oval 11"/>
          <p:cNvSpPr/>
          <p:nvPr/>
        </p:nvSpPr>
        <p:spPr>
          <a:xfrm>
            <a:off x="4876800" y="47244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13" name="Oval 12"/>
          <p:cNvSpPr/>
          <p:nvPr/>
        </p:nvSpPr>
        <p:spPr>
          <a:xfrm>
            <a:off x="6172200" y="47244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14" name="Oval 13"/>
          <p:cNvSpPr/>
          <p:nvPr/>
        </p:nvSpPr>
        <p:spPr>
          <a:xfrm>
            <a:off x="7467600" y="47244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15" name="Oval 14"/>
          <p:cNvSpPr/>
          <p:nvPr/>
        </p:nvSpPr>
        <p:spPr>
          <a:xfrm>
            <a:off x="7391400" y="54864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17" name="TextBox 16"/>
          <p:cNvSpPr txBox="1"/>
          <p:nvPr/>
        </p:nvSpPr>
        <p:spPr>
          <a:xfrm>
            <a:off x="4191000" y="441960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410200" y="4419600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705600" y="4419600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781800" y="495300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Given the CFG G :</a:t>
            </a:r>
          </a:p>
          <a:p>
            <a:pPr lvl="1">
              <a:buNone/>
            </a:pPr>
            <a:r>
              <a:rPr lang="en-US" dirty="0" smtClean="0"/>
              <a:t>S -&gt; </a:t>
            </a:r>
            <a:r>
              <a:rPr lang="en-US" dirty="0" smtClean="0"/>
              <a:t>AB | BC</a:t>
            </a:r>
          </a:p>
          <a:p>
            <a:pPr lvl="1">
              <a:buNone/>
            </a:pPr>
            <a:r>
              <a:rPr lang="en-US" dirty="0" smtClean="0"/>
              <a:t>A -&gt; BA | a</a:t>
            </a:r>
          </a:p>
          <a:p>
            <a:pPr lvl="1">
              <a:buNone/>
            </a:pPr>
            <a:r>
              <a:rPr lang="en-US" dirty="0" smtClean="0"/>
              <a:t>B -&gt; CC | b</a:t>
            </a:r>
          </a:p>
          <a:p>
            <a:pPr lvl="1">
              <a:buNone/>
            </a:pPr>
            <a:r>
              <a:rPr lang="en-US" dirty="0" smtClean="0"/>
              <a:t>C -&gt; AB | a</a:t>
            </a:r>
          </a:p>
          <a:p>
            <a:r>
              <a:rPr lang="en-US" dirty="0" smtClean="0"/>
              <a:t>L be the language generated by G.</a:t>
            </a:r>
          </a:p>
          <a:p>
            <a:r>
              <a:rPr lang="en-US" dirty="0" smtClean="0"/>
              <a:t>Is the string “baaba”, a valid member of the L ?</a:t>
            </a:r>
          </a:p>
          <a:p>
            <a:r>
              <a:rPr lang="en-US" dirty="0" smtClean="0"/>
              <a:t>How many substrings of “baaba” are valid members of L ?</a:t>
            </a:r>
          </a:p>
          <a:p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How many distinct substrings of the given string are valid members of L ?</a:t>
            </a:r>
          </a:p>
          <a:p>
            <a:r>
              <a:rPr lang="en-US" dirty="0" smtClean="0"/>
              <a:t>How many non-empty substrings of the given string are </a:t>
            </a:r>
            <a:r>
              <a:rPr lang="en-US" i="1" dirty="0" smtClean="0"/>
              <a:t>not</a:t>
            </a:r>
            <a:r>
              <a:rPr lang="en-US" dirty="0" smtClean="0"/>
              <a:t> valid members of L ?</a:t>
            </a:r>
          </a:p>
          <a:p>
            <a:r>
              <a:rPr lang="en-US" dirty="0" smtClean="0"/>
              <a:t>How many substrings of the given string are only generated by B 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14600"/>
            <a:ext cx="7772400" cy="1470025"/>
          </a:xfrm>
        </p:spPr>
        <p:txBody>
          <a:bodyPr/>
          <a:lstStyle/>
          <a:p>
            <a:r>
              <a:rPr lang="en-US" b="1" dirty="0" smtClean="0">
                <a:latin typeface="Bookman Old Style" pitchFamily="18" charset="0"/>
                <a:ea typeface="Batang" pitchFamily="18" charset="-127"/>
              </a:rPr>
              <a:t>Questions ??</a:t>
            </a:r>
            <a:endParaRPr lang="en-US" b="1" dirty="0">
              <a:latin typeface="Bookman Old Style" pitchFamily="18" charset="0"/>
              <a:ea typeface="Batang" pitchFamily="18" charset="-127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Statement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Given a context-free grammar </a:t>
            </a:r>
            <a:r>
              <a:rPr lang="en-US" b="1" dirty="0" smtClean="0"/>
              <a:t>G </a:t>
            </a:r>
            <a:r>
              <a:rPr lang="en-US" dirty="0" smtClean="0"/>
              <a:t>and a string</a:t>
            </a:r>
            <a:r>
              <a:rPr lang="en-US" b="1" dirty="0" smtClean="0"/>
              <a:t> w </a:t>
            </a:r>
          </a:p>
          <a:p>
            <a:pPr lvl="1"/>
            <a:r>
              <a:rPr lang="en-US" b="1" dirty="0" smtClean="0"/>
              <a:t>G = (V, </a:t>
            </a:r>
            <a:r>
              <a:rPr lang="el-GR" b="1" dirty="0" smtClean="0"/>
              <a:t>Σ ,</a:t>
            </a:r>
            <a:r>
              <a:rPr lang="en-US" b="1" dirty="0" smtClean="0"/>
              <a:t>P , S) where </a:t>
            </a:r>
          </a:p>
          <a:p>
            <a:pPr lvl="2"/>
            <a:r>
              <a:rPr lang="en-US" dirty="0" smtClean="0"/>
              <a:t>V finite set of variables </a:t>
            </a:r>
          </a:p>
          <a:p>
            <a:pPr lvl="2"/>
            <a:r>
              <a:rPr lang="el-GR" dirty="0" smtClean="0"/>
              <a:t>Σ (</a:t>
            </a:r>
            <a:r>
              <a:rPr lang="en-US" dirty="0" smtClean="0"/>
              <a:t>the alphabet) finite set of terminal symbols </a:t>
            </a:r>
          </a:p>
          <a:p>
            <a:pPr lvl="2"/>
            <a:r>
              <a:rPr lang="en-US" dirty="0" smtClean="0"/>
              <a:t>P finite set of rules </a:t>
            </a:r>
          </a:p>
          <a:p>
            <a:pPr lvl="2"/>
            <a:r>
              <a:rPr lang="en-US" dirty="0" smtClean="0"/>
              <a:t>S start symbol (distinguished element of V) </a:t>
            </a:r>
          </a:p>
          <a:p>
            <a:pPr lvl="2"/>
            <a:r>
              <a:rPr lang="en-US" dirty="0" smtClean="0"/>
              <a:t>V and </a:t>
            </a:r>
            <a:r>
              <a:rPr lang="el-GR" dirty="0" smtClean="0"/>
              <a:t>Σ </a:t>
            </a:r>
            <a:r>
              <a:rPr lang="en-US" dirty="0" smtClean="0"/>
              <a:t>are assumed to be disjoint </a:t>
            </a:r>
          </a:p>
          <a:p>
            <a:pPr lvl="1"/>
            <a:r>
              <a:rPr lang="en-US" b="1" dirty="0" smtClean="0"/>
              <a:t>G is used to generate the strings of language L</a:t>
            </a:r>
          </a:p>
          <a:p>
            <a:r>
              <a:rPr lang="en-US" b="1" dirty="0" smtClean="0"/>
              <a:t>Does w </a:t>
            </a:r>
            <a:r>
              <a:rPr lang="el-GR" b="1" dirty="0" smtClean="0"/>
              <a:t>ϵ</a:t>
            </a:r>
            <a:r>
              <a:rPr lang="en-US" b="1" dirty="0" smtClean="0"/>
              <a:t> L(G) ?? (Membership Problem)</a:t>
            </a:r>
          </a:p>
          <a:p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Let n be the length of the string w.</a:t>
            </a:r>
          </a:p>
          <a:p>
            <a:r>
              <a:rPr lang="en-US" dirty="0" smtClean="0"/>
              <a:t>Partition the given string using n+1 lines.</a:t>
            </a:r>
          </a:p>
          <a:p>
            <a:r>
              <a:rPr lang="en-US" dirty="0" smtClean="0"/>
              <a:t>Number those lines from 0 to n.</a:t>
            </a:r>
          </a:p>
          <a:p>
            <a:r>
              <a:rPr lang="en-US" dirty="0" smtClean="0"/>
              <a:t>Now, we define </a:t>
            </a:r>
          </a:p>
          <a:p>
            <a:pPr lvl="1"/>
            <a:r>
              <a:rPr lang="en-US" sz="3200" dirty="0" smtClean="0"/>
              <a:t>x</a:t>
            </a:r>
            <a:r>
              <a:rPr lang="en-US" sz="2400" baseline="-25000" dirty="0" smtClean="0"/>
              <a:t>ij</a:t>
            </a:r>
            <a:r>
              <a:rPr lang="en-US" baseline="-25000" dirty="0" smtClean="0"/>
              <a:t>  </a:t>
            </a:r>
            <a:r>
              <a:rPr lang="en-US" dirty="0" smtClean="0"/>
              <a:t> </a:t>
            </a:r>
            <a:r>
              <a:rPr lang="en-US" sz="3200" dirty="0" smtClean="0"/>
              <a:t>as</a:t>
            </a:r>
            <a:r>
              <a:rPr lang="en-US" dirty="0" smtClean="0"/>
              <a:t>  the substring of the string w which lies between the lines i and j. (Here i &lt;  j)</a:t>
            </a:r>
            <a:r>
              <a:rPr lang="en-US" sz="3200" baseline="-25000" dirty="0" smtClean="0"/>
              <a:t>.</a:t>
            </a:r>
          </a:p>
          <a:p>
            <a:pPr lvl="1"/>
            <a:r>
              <a:rPr lang="en-US" sz="3200" dirty="0" smtClean="0"/>
              <a:t>T</a:t>
            </a:r>
            <a:r>
              <a:rPr lang="en-US" sz="3200" baseline="-25000" dirty="0" smtClean="0"/>
              <a:t>ij </a:t>
            </a:r>
            <a:r>
              <a:rPr lang="en-US" sz="3200" dirty="0" smtClean="0"/>
              <a:t>be the set of non-terminals which generate string </a:t>
            </a:r>
            <a:r>
              <a:rPr lang="en-US" sz="4000" dirty="0" smtClean="0"/>
              <a:t>x</a:t>
            </a:r>
            <a:r>
              <a:rPr lang="en-US" sz="3200" baseline="-25000" dirty="0" smtClean="0"/>
              <a:t>ij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3962400"/>
          </a:xfrm>
        </p:spPr>
        <p:txBody>
          <a:bodyPr/>
          <a:lstStyle/>
          <a:p>
            <a:r>
              <a:rPr lang="en-US" dirty="0" smtClean="0"/>
              <a:t>Grammar :</a:t>
            </a:r>
          </a:p>
          <a:p>
            <a:pPr lvl="1">
              <a:buNone/>
            </a:pPr>
            <a:r>
              <a:rPr lang="en-US" dirty="0" smtClean="0"/>
              <a:t>S-&gt; AB | BC</a:t>
            </a:r>
          </a:p>
          <a:p>
            <a:pPr lvl="1">
              <a:buNone/>
            </a:pPr>
            <a:r>
              <a:rPr lang="en-US" dirty="0" smtClean="0"/>
              <a:t>A -&gt; BA | a</a:t>
            </a:r>
          </a:p>
          <a:p>
            <a:pPr lvl="1">
              <a:buNone/>
            </a:pPr>
            <a:r>
              <a:rPr lang="en-US" dirty="0" smtClean="0"/>
              <a:t>B -&gt; CC | b</a:t>
            </a:r>
          </a:p>
          <a:p>
            <a:pPr lvl="1">
              <a:buNone/>
            </a:pPr>
            <a:r>
              <a:rPr lang="en-US" dirty="0" smtClean="0"/>
              <a:t>C -&gt; AB | a</a:t>
            </a:r>
          </a:p>
          <a:p>
            <a:r>
              <a:rPr lang="en-US" dirty="0" smtClean="0"/>
              <a:t>String to be checked is “baaba”. </a:t>
            </a:r>
          </a:p>
          <a:p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x</a:t>
            </a:r>
            <a:r>
              <a:rPr lang="en-US" sz="2000" baseline="-25000" dirty="0" smtClean="0"/>
              <a:t>13</a:t>
            </a:r>
            <a:r>
              <a:rPr lang="en-US" baseline="-25000" dirty="0" smtClean="0"/>
              <a:t>  </a:t>
            </a:r>
            <a:r>
              <a:rPr lang="en-US" dirty="0" smtClean="0"/>
              <a:t> = </a:t>
            </a:r>
            <a:r>
              <a:rPr lang="en-US" dirty="0" smtClean="0"/>
              <a:t>aa</a:t>
            </a:r>
            <a:endParaRPr lang="en-US" dirty="0" smtClean="0"/>
          </a:p>
          <a:p>
            <a:r>
              <a:rPr lang="en-US" dirty="0" smtClean="0"/>
              <a:t>x</a:t>
            </a:r>
            <a:r>
              <a:rPr lang="en-US" sz="2000" baseline="-25000" dirty="0" smtClean="0"/>
              <a:t>35</a:t>
            </a:r>
            <a:r>
              <a:rPr lang="en-US" baseline="-25000" dirty="0" smtClean="0"/>
              <a:t>  </a:t>
            </a:r>
            <a:r>
              <a:rPr lang="en-US" dirty="0" smtClean="0"/>
              <a:t> = ba</a:t>
            </a:r>
          </a:p>
          <a:p>
            <a:r>
              <a:rPr lang="en-US" dirty="0" smtClean="0"/>
              <a:t>x</a:t>
            </a:r>
            <a:r>
              <a:rPr lang="en-US" sz="2000" baseline="-25000" dirty="0" smtClean="0"/>
              <a:t>05</a:t>
            </a:r>
            <a:r>
              <a:rPr lang="en-US" baseline="-25000" dirty="0" smtClean="0"/>
              <a:t>  </a:t>
            </a:r>
            <a:r>
              <a:rPr lang="en-US" dirty="0" smtClean="0"/>
              <a:t> = baaba</a:t>
            </a:r>
          </a:p>
          <a:p>
            <a:r>
              <a:rPr lang="en-US" dirty="0" smtClean="0"/>
              <a:t>T</a:t>
            </a:r>
            <a:r>
              <a:rPr lang="en-US" baseline="-25000" dirty="0" smtClean="0"/>
              <a:t>23 </a:t>
            </a:r>
            <a:r>
              <a:rPr lang="en-US" dirty="0" smtClean="0"/>
              <a:t> = Non-terminals generating x</a:t>
            </a:r>
            <a:r>
              <a:rPr lang="en-US" baseline="-25000" dirty="0" smtClean="0"/>
              <a:t>23</a:t>
            </a:r>
            <a:r>
              <a:rPr lang="en-US" dirty="0" smtClean="0"/>
              <a:t> (i.e “a”).</a:t>
            </a:r>
          </a:p>
          <a:p>
            <a:r>
              <a:rPr lang="en-US" dirty="0" smtClean="0"/>
              <a:t>T</a:t>
            </a:r>
            <a:r>
              <a:rPr lang="en-US" baseline="-25000" dirty="0" smtClean="0"/>
              <a:t>23 </a:t>
            </a:r>
            <a:r>
              <a:rPr lang="en-US" dirty="0" smtClean="0"/>
              <a:t> = { A, C }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95400" y="495300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b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b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43000" y="5334000"/>
            <a:ext cx="647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	       1	            2		3	      4	             5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5657671"/>
            <a:ext cx="7543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Build a table T of T</a:t>
            </a:r>
            <a:r>
              <a:rPr lang="en-US" sz="2400" baseline="-25000" dirty="0" smtClean="0"/>
              <a:t>ij</a:t>
            </a:r>
            <a:r>
              <a:rPr lang="en-US" sz="2400" dirty="0" smtClean="0"/>
              <a:t> ,  0 ≤ i ≤ n -1 ; </a:t>
            </a:r>
          </a:p>
          <a:p>
            <a:pPr lvl="3"/>
            <a:r>
              <a:rPr lang="en-US" sz="2400" dirty="0" smtClean="0"/>
              <a:t>		 1 ≤ j ≤ n      ; </a:t>
            </a:r>
          </a:p>
          <a:p>
            <a:pPr lvl="3"/>
            <a:r>
              <a:rPr lang="en-US" sz="2400" dirty="0" smtClean="0"/>
              <a:t>		   i </a:t>
            </a:r>
            <a:r>
              <a:rPr lang="en-US" sz="2400" dirty="0" smtClean="0"/>
              <a:t>&lt; </a:t>
            </a:r>
            <a:r>
              <a:rPr lang="en-US" sz="2400" dirty="0" smtClean="0"/>
              <a:t>j 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Intuition </a:t>
            </a:r>
            <a:r>
              <a:rPr lang="en-US" dirty="0" smtClean="0"/>
              <a:t>of the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ij </a:t>
            </a:r>
            <a:r>
              <a:rPr lang="en-US" dirty="0" smtClean="0"/>
              <a:t>are the subproblems of Dynamic Programming.</a:t>
            </a:r>
          </a:p>
          <a:p>
            <a:r>
              <a:rPr lang="en-US" dirty="0" smtClean="0"/>
              <a:t>In this problem, we need to decide whether the start symbol belongs in T</a:t>
            </a:r>
            <a:r>
              <a:rPr lang="en-US" baseline="-25000" dirty="0" smtClean="0"/>
              <a:t>0n</a:t>
            </a:r>
            <a:r>
              <a:rPr lang="en-US" dirty="0" smtClean="0"/>
              <a:t>.</a:t>
            </a:r>
          </a:p>
          <a:p>
            <a:r>
              <a:rPr lang="en-US" dirty="0" smtClean="0"/>
              <a:t>Formation of DP: - </a:t>
            </a:r>
          </a:p>
          <a:p>
            <a:r>
              <a:rPr lang="en-US" dirty="0" smtClean="0"/>
              <a:t>T</a:t>
            </a:r>
            <a:r>
              <a:rPr lang="en-US" baseline="-25000" dirty="0" smtClean="0"/>
              <a:t>(T</a:t>
            </a:r>
            <a:r>
              <a:rPr lang="en-US" baseline="-60000" dirty="0" smtClean="0"/>
              <a:t>1</a:t>
            </a:r>
            <a:r>
              <a:rPr lang="en-US" baseline="-25000" dirty="0" smtClean="0"/>
              <a:t>T</a:t>
            </a:r>
            <a:r>
              <a:rPr lang="en-US" baseline="-64000" dirty="0" smtClean="0"/>
              <a:t>2</a:t>
            </a:r>
            <a:r>
              <a:rPr lang="en-US" baseline="-25000" dirty="0" smtClean="0"/>
              <a:t>) </a:t>
            </a:r>
            <a:r>
              <a:rPr lang="en-US" dirty="0" smtClean="0"/>
              <a:t>= { X | X-&gt;t</a:t>
            </a:r>
            <a:r>
              <a:rPr lang="en-US" baseline="-25000" dirty="0" smtClean="0"/>
              <a:t>1</a:t>
            </a:r>
            <a:r>
              <a:rPr lang="en-US" dirty="0" smtClean="0"/>
              <a:t>t</a:t>
            </a:r>
            <a:r>
              <a:rPr lang="en-US" baseline="-25000" dirty="0" smtClean="0"/>
              <a:t>2 </a:t>
            </a:r>
            <a:r>
              <a:rPr lang="en-US" dirty="0" smtClean="0"/>
              <a:t>and</a:t>
            </a:r>
            <a:r>
              <a:rPr lang="en-US" dirty="0" smtClean="0"/>
              <a:t> t</a:t>
            </a:r>
            <a:r>
              <a:rPr lang="en-US" baseline="-25000" dirty="0" smtClean="0"/>
              <a:t>1 </a:t>
            </a:r>
            <a:r>
              <a:rPr lang="el-GR" dirty="0" smtClean="0"/>
              <a:t>ϵ</a:t>
            </a:r>
            <a:r>
              <a:rPr lang="en-US" dirty="0" smtClean="0"/>
              <a:t> T</a:t>
            </a:r>
            <a:r>
              <a:rPr lang="en-US" baseline="-25000" dirty="0" smtClean="0"/>
              <a:t>1</a:t>
            </a:r>
            <a:r>
              <a:rPr lang="en-US" dirty="0" smtClean="0"/>
              <a:t> and t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l-GR" dirty="0" smtClean="0"/>
              <a:t>ϵ</a:t>
            </a:r>
            <a:r>
              <a:rPr lang="en-US" dirty="0" smtClean="0"/>
              <a:t> T</a:t>
            </a:r>
            <a:r>
              <a:rPr lang="en-US" baseline="-25000" dirty="0" smtClean="0"/>
              <a:t>2 </a:t>
            </a:r>
            <a:r>
              <a:rPr lang="en-US" dirty="0" smtClean="0"/>
              <a:t>}</a:t>
            </a:r>
            <a:endParaRPr lang="en-US" baseline="-25000" dirty="0" smtClean="0"/>
          </a:p>
          <a:p>
            <a:r>
              <a:rPr lang="en-US" sz="4000" dirty="0" smtClean="0"/>
              <a:t>T</a:t>
            </a:r>
            <a:r>
              <a:rPr lang="en-US" sz="4000" baseline="-25000" dirty="0" smtClean="0"/>
              <a:t>ij</a:t>
            </a:r>
            <a:r>
              <a:rPr lang="en-US" sz="4000" dirty="0" smtClean="0"/>
              <a:t> = U T</a:t>
            </a:r>
            <a:r>
              <a:rPr lang="en-US" sz="4000" baseline="-25000" dirty="0" smtClean="0"/>
              <a:t>(T</a:t>
            </a:r>
            <a:r>
              <a:rPr lang="en-US" sz="4000" baseline="-60000" dirty="0" smtClean="0"/>
              <a:t>ik</a:t>
            </a:r>
            <a:r>
              <a:rPr lang="en-US" sz="4000" baseline="-25000" dirty="0" smtClean="0"/>
              <a:t>T</a:t>
            </a:r>
            <a:r>
              <a:rPr lang="en-US" sz="4000" baseline="-60000" dirty="0" smtClean="0"/>
              <a:t>kj</a:t>
            </a:r>
            <a:r>
              <a:rPr lang="en-US" sz="4000" baseline="-25000" dirty="0" smtClean="0"/>
              <a:t>)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728850" y="4800600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j-1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54914" y="5421868"/>
            <a:ext cx="79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 = </a:t>
            </a:r>
            <a:r>
              <a:rPr lang="en-US" dirty="0" smtClean="0"/>
              <a:t>i+1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4294967295"/>
          </p:nvPr>
        </p:nvGraphicFramePr>
        <p:xfrm>
          <a:off x="1524000" y="1600200"/>
          <a:ext cx="7467600" cy="48768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T(0,1)</a:t>
                      </a:r>
                      <a:endParaRPr lang="en-US" sz="3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T(1,2)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T(2,3)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T(3,4)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T(4,5)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T(0,2)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T(1,3)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T(2,4)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T(3,5)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T(0,3)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T(1,4)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T(2,5)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T(0,4)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T(1,5)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T(0,5)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24000" y="990600"/>
          <a:ext cx="7467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b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b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371600" y="685800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	           1	                     </a:t>
            </a:r>
            <a:r>
              <a:rPr lang="en-US" dirty="0" smtClean="0"/>
              <a:t>  2       </a:t>
            </a:r>
            <a:r>
              <a:rPr lang="en-US" dirty="0" smtClean="0"/>
              <a:t>	             </a:t>
            </a:r>
            <a:r>
              <a:rPr lang="en-US" dirty="0" smtClean="0"/>
              <a:t>   </a:t>
            </a:r>
            <a:r>
              <a:rPr lang="en-US" dirty="0" smtClean="0"/>
              <a:t>3	          </a:t>
            </a:r>
            <a:r>
              <a:rPr lang="en-US" dirty="0" smtClean="0"/>
              <a:t>4</a:t>
            </a:r>
            <a:r>
              <a:rPr lang="en-US" dirty="0" smtClean="0"/>
              <a:t>	                  </a:t>
            </a:r>
            <a:r>
              <a:rPr lang="en-US" dirty="0" smtClean="0"/>
              <a:t>  5</a:t>
            </a:r>
            <a:endParaRPr lang="en-US" dirty="0"/>
          </a:p>
        </p:txBody>
      </p:sp>
      <p:graphicFrame>
        <p:nvGraphicFramePr>
          <p:cNvPr id="11" name="Content Placeholder 4"/>
          <p:cNvGraphicFramePr>
            <a:graphicFrameLocks/>
          </p:cNvGraphicFramePr>
          <p:nvPr/>
        </p:nvGraphicFramePr>
        <p:xfrm>
          <a:off x="1530925" y="1588325"/>
          <a:ext cx="7467600" cy="48768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  <a:tableStyleId>{8799B23B-EC83-4686-B30A-512413B5E67A}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975360">
                <a:tc>
                  <a:txBody>
                    <a:bodyPr/>
                    <a:lstStyle/>
                    <a:p>
                      <a:pPr algn="r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baab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baaba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1013</TotalTime>
  <Words>1738</Words>
  <Application>Microsoft Office PowerPoint</Application>
  <PresentationFormat>On-screen Show (4:3)</PresentationFormat>
  <Paragraphs>753</Paragraphs>
  <Slides>40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Office Theme</vt:lpstr>
      <vt:lpstr>CYK Algorithm &amp; CFL reachability</vt:lpstr>
      <vt:lpstr>Outline</vt:lpstr>
      <vt:lpstr>Background</vt:lpstr>
      <vt:lpstr>Problem Statement</vt:lpstr>
      <vt:lpstr>Problem Statement </vt:lpstr>
      <vt:lpstr>Terminology</vt:lpstr>
      <vt:lpstr>Terminology</vt:lpstr>
      <vt:lpstr>Intuition of the algorithm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Answers</vt:lpstr>
      <vt:lpstr>Slide 22</vt:lpstr>
      <vt:lpstr>Answers</vt:lpstr>
      <vt:lpstr>Slide 24</vt:lpstr>
      <vt:lpstr>Answers</vt:lpstr>
      <vt:lpstr>Slide 26</vt:lpstr>
      <vt:lpstr>Answers</vt:lpstr>
      <vt:lpstr>Answers</vt:lpstr>
      <vt:lpstr>Slide 29</vt:lpstr>
      <vt:lpstr>CFL Reachability</vt:lpstr>
      <vt:lpstr>Outline</vt:lpstr>
      <vt:lpstr>Motivation</vt:lpstr>
      <vt:lpstr>Motivation</vt:lpstr>
      <vt:lpstr>Problem Definition</vt:lpstr>
      <vt:lpstr>Variants of CFL Reachability Problem</vt:lpstr>
      <vt:lpstr>Example</vt:lpstr>
      <vt:lpstr>Relation with other problems</vt:lpstr>
      <vt:lpstr>Algorithm</vt:lpstr>
      <vt:lpstr>Example</vt:lpstr>
      <vt:lpstr>Questions ??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Chetas</dc:creator>
  <cp:lastModifiedBy>Chetas</cp:lastModifiedBy>
  <cp:revision>223</cp:revision>
  <dcterms:created xsi:type="dcterms:W3CDTF">2013-11-09T05:28:46Z</dcterms:created>
  <dcterms:modified xsi:type="dcterms:W3CDTF">2013-11-13T09:39:40Z</dcterms:modified>
</cp:coreProperties>
</file>